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65" r:id="rId4"/>
    <p:sldId id="268" r:id="rId5"/>
    <p:sldId id="282" r:id="rId6"/>
    <p:sldId id="259" r:id="rId7"/>
    <p:sldId id="260" r:id="rId8"/>
    <p:sldId id="283" r:id="rId9"/>
    <p:sldId id="284" r:id="rId10"/>
    <p:sldId id="285" r:id="rId11"/>
    <p:sldId id="286" r:id="rId12"/>
    <p:sldId id="287" r:id="rId13"/>
    <p:sldId id="298" r:id="rId14"/>
    <p:sldId id="304" r:id="rId15"/>
    <p:sldId id="291" r:id="rId16"/>
    <p:sldId id="261" r:id="rId17"/>
    <p:sldId id="295" r:id="rId18"/>
    <p:sldId id="294" r:id="rId19"/>
    <p:sldId id="296" r:id="rId20"/>
    <p:sldId id="303" r:id="rId21"/>
    <p:sldId id="302" r:id="rId22"/>
    <p:sldId id="297" r:id="rId23"/>
    <p:sldId id="305" r:id="rId24"/>
    <p:sldId id="306" r:id="rId25"/>
    <p:sldId id="307" r:id="rId26"/>
    <p:sldId id="308" r:id="rId27"/>
    <p:sldId id="299"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3399"/>
    <a:srgbClr val="336699"/>
    <a:srgbClr val="008080"/>
    <a:srgbClr val="009999"/>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8614" autoAdjust="0"/>
    <p:restoredTop sz="90706" autoAdjust="0"/>
  </p:normalViewPr>
  <p:slideViewPr>
    <p:cSldViewPr>
      <p:cViewPr varScale="1">
        <p:scale>
          <a:sx n="63" d="100"/>
          <a:sy n="63" d="100"/>
        </p:scale>
        <p:origin x="-3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14CDA-7FBA-40A6-A0C5-85C151CBF7B2}" type="doc">
      <dgm:prSet loTypeId="urn:microsoft.com/office/officeart/2005/8/layout/cycle8" loCatId="cycle" qsTypeId="urn:microsoft.com/office/officeart/2005/8/quickstyle/simple1" qsCatId="simple" csTypeId="urn:microsoft.com/office/officeart/2005/8/colors/accent1_2" csCatId="accent1" phldr="1"/>
      <dgm:spPr/>
    </dgm:pt>
    <dgm:pt modelId="{94078CC3-3E81-4E9D-AC69-C7AF303FC9A6}">
      <dgm:prSet phldrT="[Text]" custT="1">
        <dgm:style>
          <a:lnRef idx="1">
            <a:schemeClr val="accent1"/>
          </a:lnRef>
          <a:fillRef idx="2">
            <a:schemeClr val="accent1"/>
          </a:fillRef>
          <a:effectRef idx="1">
            <a:schemeClr val="accent1"/>
          </a:effectRef>
          <a:fontRef idx="minor">
            <a:schemeClr val="dk1"/>
          </a:fontRef>
        </dgm:style>
      </dgm:prSet>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kern="1200" dirty="0" smtClean="0">
              <a:solidFill>
                <a:srgbClr val="002060"/>
              </a:solidFill>
            </a:rPr>
            <a:t>Water Conservation on Community based WRM approach</a:t>
          </a:r>
        </a:p>
        <a:p>
          <a:endParaRPr lang="en-US" dirty="0"/>
        </a:p>
      </dgm:t>
    </dgm:pt>
    <dgm:pt modelId="{2573783F-606C-41D5-88B2-A4DC4887837D}" type="parTrans" cxnId="{30291A99-56E1-4B4D-82C7-0B1C5B1A2A51}">
      <dgm:prSet/>
      <dgm:spPr/>
      <dgm:t>
        <a:bodyPr/>
        <a:lstStyle/>
        <a:p>
          <a:endParaRPr lang="en-US"/>
        </a:p>
      </dgm:t>
    </dgm:pt>
    <dgm:pt modelId="{2214F91E-93DC-4305-863B-2BEEA4F3E0B2}" type="sibTrans" cxnId="{30291A99-56E1-4B4D-82C7-0B1C5B1A2A51}">
      <dgm:prSet/>
      <dgm:spPr/>
      <dgm:t>
        <a:bodyPr/>
        <a:lstStyle/>
        <a:p>
          <a:endParaRPr lang="en-US"/>
        </a:p>
      </dgm:t>
    </dgm:pt>
    <dgm:pt modelId="{EC64D9B2-0BF3-4FC9-A3F1-BBA7F4E125FA}">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b="1" dirty="0" smtClean="0">
              <a:solidFill>
                <a:schemeClr val="tx1"/>
              </a:solidFill>
            </a:rPr>
            <a:t>Community mobilization and Institutional capacity building</a:t>
          </a:r>
          <a:endParaRPr lang="en-US" sz="1800" dirty="0">
            <a:solidFill>
              <a:schemeClr val="tx1"/>
            </a:solidFill>
          </a:endParaRPr>
        </a:p>
      </dgm:t>
    </dgm:pt>
    <dgm:pt modelId="{4556BA3A-787C-4795-8FBA-7765A10B4D99}" type="parTrans" cxnId="{A9DAEF46-5C20-499A-B86A-27FAFF1B8D94}">
      <dgm:prSet/>
      <dgm:spPr/>
      <dgm:t>
        <a:bodyPr/>
        <a:lstStyle/>
        <a:p>
          <a:endParaRPr lang="en-US"/>
        </a:p>
      </dgm:t>
    </dgm:pt>
    <dgm:pt modelId="{C6DAD54E-91D5-49ED-8A8F-E28C924A08FF}" type="sibTrans" cxnId="{A9DAEF46-5C20-499A-B86A-27FAFF1B8D94}">
      <dgm:prSet/>
      <dgm:spPr/>
      <dgm:t>
        <a:bodyPr/>
        <a:lstStyle/>
        <a:p>
          <a:endParaRPr lang="en-US"/>
        </a:p>
      </dgm:t>
    </dgm:pt>
    <dgm:pt modelId="{E318E671-FD15-4793-8CD5-7E8FFF642BF8}">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800" b="1" dirty="0" smtClean="0">
              <a:solidFill>
                <a:srgbClr val="002060"/>
              </a:solidFill>
            </a:rPr>
            <a:t>Rejuvenation of existing infrastrucre and creation of new facilities</a:t>
          </a:r>
          <a:endParaRPr lang="en-US" sz="1800" b="1" dirty="0"/>
        </a:p>
      </dgm:t>
    </dgm:pt>
    <dgm:pt modelId="{20FEFD6E-A83F-4848-B031-78A9D8F83CE3}" type="parTrans" cxnId="{4219EF9C-8A0B-43BD-BD5B-731BA156FC87}">
      <dgm:prSet/>
      <dgm:spPr/>
      <dgm:t>
        <a:bodyPr/>
        <a:lstStyle/>
        <a:p>
          <a:endParaRPr lang="en-US"/>
        </a:p>
      </dgm:t>
    </dgm:pt>
    <dgm:pt modelId="{21311DB4-7B11-4DEF-A3CF-5A69167BD458}" type="sibTrans" cxnId="{4219EF9C-8A0B-43BD-BD5B-731BA156FC87}">
      <dgm:prSet/>
      <dgm:spPr/>
      <dgm:t>
        <a:bodyPr/>
        <a:lstStyle/>
        <a:p>
          <a:endParaRPr lang="en-US"/>
        </a:p>
      </dgm:t>
    </dgm:pt>
    <dgm:pt modelId="{85D43010-36E6-431F-A5BA-5AEB3A358A8E}" type="pres">
      <dgm:prSet presAssocID="{2D114CDA-7FBA-40A6-A0C5-85C151CBF7B2}" presName="compositeShape" presStyleCnt="0">
        <dgm:presLayoutVars>
          <dgm:chMax val="7"/>
          <dgm:dir/>
          <dgm:resizeHandles val="exact"/>
        </dgm:presLayoutVars>
      </dgm:prSet>
      <dgm:spPr/>
    </dgm:pt>
    <dgm:pt modelId="{56317EC3-3EF0-4727-8427-224B2844C150}" type="pres">
      <dgm:prSet presAssocID="{2D114CDA-7FBA-40A6-A0C5-85C151CBF7B2}" presName="wedge1" presStyleLbl="node1" presStyleIdx="0" presStyleCnt="3"/>
      <dgm:spPr/>
      <dgm:t>
        <a:bodyPr/>
        <a:lstStyle/>
        <a:p>
          <a:endParaRPr lang="en-US"/>
        </a:p>
      </dgm:t>
    </dgm:pt>
    <dgm:pt modelId="{90123F44-2390-42E8-8454-076063D4DE6F}" type="pres">
      <dgm:prSet presAssocID="{2D114CDA-7FBA-40A6-A0C5-85C151CBF7B2}" presName="dummy1a" presStyleCnt="0"/>
      <dgm:spPr/>
    </dgm:pt>
    <dgm:pt modelId="{11384D8B-6EB6-443B-A46E-452ADC54D6CA}" type="pres">
      <dgm:prSet presAssocID="{2D114CDA-7FBA-40A6-A0C5-85C151CBF7B2}" presName="dummy1b" presStyleCnt="0"/>
      <dgm:spPr/>
    </dgm:pt>
    <dgm:pt modelId="{CF475DF8-435F-47F8-8836-BE662ED0241D}" type="pres">
      <dgm:prSet presAssocID="{2D114CDA-7FBA-40A6-A0C5-85C151CBF7B2}" presName="wedge1Tx" presStyleLbl="node1" presStyleIdx="0" presStyleCnt="3">
        <dgm:presLayoutVars>
          <dgm:chMax val="0"/>
          <dgm:chPref val="0"/>
          <dgm:bulletEnabled val="1"/>
        </dgm:presLayoutVars>
      </dgm:prSet>
      <dgm:spPr/>
      <dgm:t>
        <a:bodyPr/>
        <a:lstStyle/>
        <a:p>
          <a:endParaRPr lang="en-US"/>
        </a:p>
      </dgm:t>
    </dgm:pt>
    <dgm:pt modelId="{ACFBBE9B-5B22-4ED9-8C98-A5BA07217C99}" type="pres">
      <dgm:prSet presAssocID="{2D114CDA-7FBA-40A6-A0C5-85C151CBF7B2}" presName="wedge2" presStyleLbl="node1" presStyleIdx="1" presStyleCnt="3"/>
      <dgm:spPr/>
      <dgm:t>
        <a:bodyPr/>
        <a:lstStyle/>
        <a:p>
          <a:endParaRPr lang="en-US"/>
        </a:p>
      </dgm:t>
    </dgm:pt>
    <dgm:pt modelId="{DE0AF615-5ACC-4497-ACD5-2639FE111584}" type="pres">
      <dgm:prSet presAssocID="{2D114CDA-7FBA-40A6-A0C5-85C151CBF7B2}" presName="dummy2a" presStyleCnt="0"/>
      <dgm:spPr/>
    </dgm:pt>
    <dgm:pt modelId="{DEC5F7AF-4093-40F9-8CCD-806BDD31A3AF}" type="pres">
      <dgm:prSet presAssocID="{2D114CDA-7FBA-40A6-A0C5-85C151CBF7B2}" presName="dummy2b" presStyleCnt="0"/>
      <dgm:spPr/>
    </dgm:pt>
    <dgm:pt modelId="{23B1A53E-4FCD-4DF4-B884-BEC8109BD24F}" type="pres">
      <dgm:prSet presAssocID="{2D114CDA-7FBA-40A6-A0C5-85C151CBF7B2}" presName="wedge2Tx" presStyleLbl="node1" presStyleIdx="1" presStyleCnt="3">
        <dgm:presLayoutVars>
          <dgm:chMax val="0"/>
          <dgm:chPref val="0"/>
          <dgm:bulletEnabled val="1"/>
        </dgm:presLayoutVars>
      </dgm:prSet>
      <dgm:spPr/>
      <dgm:t>
        <a:bodyPr/>
        <a:lstStyle/>
        <a:p>
          <a:endParaRPr lang="en-US"/>
        </a:p>
      </dgm:t>
    </dgm:pt>
    <dgm:pt modelId="{9BD5F2FF-4447-462A-91C9-665A05C72480}" type="pres">
      <dgm:prSet presAssocID="{2D114CDA-7FBA-40A6-A0C5-85C151CBF7B2}" presName="wedge3" presStyleLbl="node1" presStyleIdx="2" presStyleCnt="3" custLinFactNeighborX="2025" custLinFactNeighborY="-837"/>
      <dgm:spPr/>
      <dgm:t>
        <a:bodyPr/>
        <a:lstStyle/>
        <a:p>
          <a:endParaRPr lang="en-US"/>
        </a:p>
      </dgm:t>
    </dgm:pt>
    <dgm:pt modelId="{E1595D5C-926D-4E3D-AE35-21609817B536}" type="pres">
      <dgm:prSet presAssocID="{2D114CDA-7FBA-40A6-A0C5-85C151CBF7B2}" presName="dummy3a" presStyleCnt="0"/>
      <dgm:spPr/>
    </dgm:pt>
    <dgm:pt modelId="{DF12E600-5E3F-467A-B081-42EE5A7BDE74}" type="pres">
      <dgm:prSet presAssocID="{2D114CDA-7FBA-40A6-A0C5-85C151CBF7B2}" presName="dummy3b" presStyleCnt="0"/>
      <dgm:spPr/>
    </dgm:pt>
    <dgm:pt modelId="{D030E774-6DB5-4C62-AA7C-00C540C9BB96}" type="pres">
      <dgm:prSet presAssocID="{2D114CDA-7FBA-40A6-A0C5-85C151CBF7B2}" presName="wedge3Tx" presStyleLbl="node1" presStyleIdx="2" presStyleCnt="3">
        <dgm:presLayoutVars>
          <dgm:chMax val="0"/>
          <dgm:chPref val="0"/>
          <dgm:bulletEnabled val="1"/>
        </dgm:presLayoutVars>
      </dgm:prSet>
      <dgm:spPr/>
      <dgm:t>
        <a:bodyPr/>
        <a:lstStyle/>
        <a:p>
          <a:endParaRPr lang="en-US"/>
        </a:p>
      </dgm:t>
    </dgm:pt>
    <dgm:pt modelId="{87689FCA-82C9-4762-9D3F-F72D2E6322B9}" type="pres">
      <dgm:prSet presAssocID="{2214F91E-93DC-4305-863B-2BEEA4F3E0B2}" presName="arrowWedge1" presStyleLbl="fgSibTrans2D1" presStyleIdx="0" presStyleCnt="3" custLinFactNeighborX="491" custLinFactNeighborY="-2701">
        <dgm:style>
          <a:lnRef idx="1">
            <a:schemeClr val="accent2"/>
          </a:lnRef>
          <a:fillRef idx="2">
            <a:schemeClr val="accent2"/>
          </a:fillRef>
          <a:effectRef idx="1">
            <a:schemeClr val="accent2"/>
          </a:effectRef>
          <a:fontRef idx="minor">
            <a:schemeClr val="dk1"/>
          </a:fontRef>
        </dgm:style>
      </dgm:prSet>
      <dgm:spPr/>
    </dgm:pt>
    <dgm:pt modelId="{3A988830-99AC-4596-8719-2376347D6E6F}" type="pres">
      <dgm:prSet presAssocID="{C6DAD54E-91D5-49ED-8A8F-E28C924A08FF}" presName="arrowWedge2" presStyleLbl="fgSibTrans2D1" presStyleIdx="1" presStyleCnt="3">
        <dgm:style>
          <a:lnRef idx="1">
            <a:schemeClr val="accent4"/>
          </a:lnRef>
          <a:fillRef idx="3">
            <a:schemeClr val="accent4"/>
          </a:fillRef>
          <a:effectRef idx="2">
            <a:schemeClr val="accent4"/>
          </a:effectRef>
          <a:fontRef idx="minor">
            <a:schemeClr val="lt1"/>
          </a:fontRef>
        </dgm:style>
      </dgm:prSet>
      <dgm:spPr/>
    </dgm:pt>
    <dgm:pt modelId="{9BACF5BA-A8C2-4D2E-836F-8369D06F2652}" type="pres">
      <dgm:prSet presAssocID="{21311DB4-7B11-4DEF-A3CF-5A69167BD458}" presName="arrowWedge3" presStyleLbl="fgSibTrans2D1" presStyleIdx="2" presStyleCnt="3" custScaleX="100001" custLinFactNeighborX="-2160" custLinFactNeighborY="-2168">
        <dgm:style>
          <a:lnRef idx="1">
            <a:schemeClr val="accent2"/>
          </a:lnRef>
          <a:fillRef idx="3">
            <a:schemeClr val="accent2"/>
          </a:fillRef>
          <a:effectRef idx="2">
            <a:schemeClr val="accent2"/>
          </a:effectRef>
          <a:fontRef idx="minor">
            <a:schemeClr val="lt1"/>
          </a:fontRef>
        </dgm:style>
      </dgm:prSet>
      <dgm:spPr/>
    </dgm:pt>
  </dgm:ptLst>
  <dgm:cxnLst>
    <dgm:cxn modelId="{5B5343FC-E8FF-4B4A-B057-75F63C45F0E5}" type="presOf" srcId="{94078CC3-3E81-4E9D-AC69-C7AF303FC9A6}" destId="{CF475DF8-435F-47F8-8836-BE662ED0241D}" srcOrd="1" destOrd="0" presId="urn:microsoft.com/office/officeart/2005/8/layout/cycle8"/>
    <dgm:cxn modelId="{2542A16E-115C-49E0-8E02-BF4044ADCF27}" type="presOf" srcId="{EC64D9B2-0BF3-4FC9-A3F1-BBA7F4E125FA}" destId="{23B1A53E-4FCD-4DF4-B884-BEC8109BD24F}" srcOrd="1" destOrd="0" presId="urn:microsoft.com/office/officeart/2005/8/layout/cycle8"/>
    <dgm:cxn modelId="{66D57A19-8B52-46FE-BC13-D2A6B29800FA}" type="presOf" srcId="{E318E671-FD15-4793-8CD5-7E8FFF642BF8}" destId="{9BD5F2FF-4447-462A-91C9-665A05C72480}" srcOrd="0" destOrd="0" presId="urn:microsoft.com/office/officeart/2005/8/layout/cycle8"/>
    <dgm:cxn modelId="{4219EF9C-8A0B-43BD-BD5B-731BA156FC87}" srcId="{2D114CDA-7FBA-40A6-A0C5-85C151CBF7B2}" destId="{E318E671-FD15-4793-8CD5-7E8FFF642BF8}" srcOrd="2" destOrd="0" parTransId="{20FEFD6E-A83F-4848-B031-78A9D8F83CE3}" sibTransId="{21311DB4-7B11-4DEF-A3CF-5A69167BD458}"/>
    <dgm:cxn modelId="{30291A99-56E1-4B4D-82C7-0B1C5B1A2A51}" srcId="{2D114CDA-7FBA-40A6-A0C5-85C151CBF7B2}" destId="{94078CC3-3E81-4E9D-AC69-C7AF303FC9A6}" srcOrd="0" destOrd="0" parTransId="{2573783F-606C-41D5-88B2-A4DC4887837D}" sibTransId="{2214F91E-93DC-4305-863B-2BEEA4F3E0B2}"/>
    <dgm:cxn modelId="{B4DD6CC7-FEF6-4CFE-AB8C-B39ED6378D85}" type="presOf" srcId="{2D114CDA-7FBA-40A6-A0C5-85C151CBF7B2}" destId="{85D43010-36E6-431F-A5BA-5AEB3A358A8E}" srcOrd="0" destOrd="0" presId="urn:microsoft.com/office/officeart/2005/8/layout/cycle8"/>
    <dgm:cxn modelId="{BC595CE9-9351-49AD-A1F6-AD9903142B02}" type="presOf" srcId="{94078CC3-3E81-4E9D-AC69-C7AF303FC9A6}" destId="{56317EC3-3EF0-4727-8427-224B2844C150}" srcOrd="0" destOrd="0" presId="urn:microsoft.com/office/officeart/2005/8/layout/cycle8"/>
    <dgm:cxn modelId="{DCC49718-1ED2-48C5-AAD7-18C77E23899F}" type="presOf" srcId="{E318E671-FD15-4793-8CD5-7E8FFF642BF8}" destId="{D030E774-6DB5-4C62-AA7C-00C540C9BB96}" srcOrd="1" destOrd="0" presId="urn:microsoft.com/office/officeart/2005/8/layout/cycle8"/>
    <dgm:cxn modelId="{A9DAEF46-5C20-499A-B86A-27FAFF1B8D94}" srcId="{2D114CDA-7FBA-40A6-A0C5-85C151CBF7B2}" destId="{EC64D9B2-0BF3-4FC9-A3F1-BBA7F4E125FA}" srcOrd="1" destOrd="0" parTransId="{4556BA3A-787C-4795-8FBA-7765A10B4D99}" sibTransId="{C6DAD54E-91D5-49ED-8A8F-E28C924A08FF}"/>
    <dgm:cxn modelId="{2EFB4E69-BBE2-4728-89B2-00D79F3267AC}" type="presOf" srcId="{EC64D9B2-0BF3-4FC9-A3F1-BBA7F4E125FA}" destId="{ACFBBE9B-5B22-4ED9-8C98-A5BA07217C99}" srcOrd="0" destOrd="0" presId="urn:microsoft.com/office/officeart/2005/8/layout/cycle8"/>
    <dgm:cxn modelId="{F1174CCA-2BBB-4E86-B69C-9B52502BF9A3}" type="presParOf" srcId="{85D43010-36E6-431F-A5BA-5AEB3A358A8E}" destId="{56317EC3-3EF0-4727-8427-224B2844C150}" srcOrd="0" destOrd="0" presId="urn:microsoft.com/office/officeart/2005/8/layout/cycle8"/>
    <dgm:cxn modelId="{7FF3D228-AD1F-4BC9-B745-7E3D4E0DDC51}" type="presParOf" srcId="{85D43010-36E6-431F-A5BA-5AEB3A358A8E}" destId="{90123F44-2390-42E8-8454-076063D4DE6F}" srcOrd="1" destOrd="0" presId="urn:microsoft.com/office/officeart/2005/8/layout/cycle8"/>
    <dgm:cxn modelId="{077EF223-8106-4909-93B6-9F266F5F3F92}" type="presParOf" srcId="{85D43010-36E6-431F-A5BA-5AEB3A358A8E}" destId="{11384D8B-6EB6-443B-A46E-452ADC54D6CA}" srcOrd="2" destOrd="0" presId="urn:microsoft.com/office/officeart/2005/8/layout/cycle8"/>
    <dgm:cxn modelId="{0356D184-F770-4467-B3C1-95F6B683E72F}" type="presParOf" srcId="{85D43010-36E6-431F-A5BA-5AEB3A358A8E}" destId="{CF475DF8-435F-47F8-8836-BE662ED0241D}" srcOrd="3" destOrd="0" presId="urn:microsoft.com/office/officeart/2005/8/layout/cycle8"/>
    <dgm:cxn modelId="{F5C2533F-46FB-4CB3-8926-E6D6D8469615}" type="presParOf" srcId="{85D43010-36E6-431F-A5BA-5AEB3A358A8E}" destId="{ACFBBE9B-5B22-4ED9-8C98-A5BA07217C99}" srcOrd="4" destOrd="0" presId="urn:microsoft.com/office/officeart/2005/8/layout/cycle8"/>
    <dgm:cxn modelId="{A926E4ED-FEC2-4A61-A447-16C21D9EDE81}" type="presParOf" srcId="{85D43010-36E6-431F-A5BA-5AEB3A358A8E}" destId="{DE0AF615-5ACC-4497-ACD5-2639FE111584}" srcOrd="5" destOrd="0" presId="urn:microsoft.com/office/officeart/2005/8/layout/cycle8"/>
    <dgm:cxn modelId="{488487DC-132B-4CBF-867A-0EDC01D31073}" type="presParOf" srcId="{85D43010-36E6-431F-A5BA-5AEB3A358A8E}" destId="{DEC5F7AF-4093-40F9-8CCD-806BDD31A3AF}" srcOrd="6" destOrd="0" presId="urn:microsoft.com/office/officeart/2005/8/layout/cycle8"/>
    <dgm:cxn modelId="{FF1CCDE8-2206-494C-93DD-DD6E4B01E8EA}" type="presParOf" srcId="{85D43010-36E6-431F-A5BA-5AEB3A358A8E}" destId="{23B1A53E-4FCD-4DF4-B884-BEC8109BD24F}" srcOrd="7" destOrd="0" presId="urn:microsoft.com/office/officeart/2005/8/layout/cycle8"/>
    <dgm:cxn modelId="{22B8ECD4-1852-44D4-808B-874675CA35A1}" type="presParOf" srcId="{85D43010-36E6-431F-A5BA-5AEB3A358A8E}" destId="{9BD5F2FF-4447-462A-91C9-665A05C72480}" srcOrd="8" destOrd="0" presId="urn:microsoft.com/office/officeart/2005/8/layout/cycle8"/>
    <dgm:cxn modelId="{4759B862-9833-4C4D-BAD7-D98837B87307}" type="presParOf" srcId="{85D43010-36E6-431F-A5BA-5AEB3A358A8E}" destId="{E1595D5C-926D-4E3D-AE35-21609817B536}" srcOrd="9" destOrd="0" presId="urn:microsoft.com/office/officeart/2005/8/layout/cycle8"/>
    <dgm:cxn modelId="{C303503B-DE0C-4437-AB74-4110C87DA21E}" type="presParOf" srcId="{85D43010-36E6-431F-A5BA-5AEB3A358A8E}" destId="{DF12E600-5E3F-467A-B081-42EE5A7BDE74}" srcOrd="10" destOrd="0" presId="urn:microsoft.com/office/officeart/2005/8/layout/cycle8"/>
    <dgm:cxn modelId="{557352A8-05EF-42AD-A95C-4C73F56F7171}" type="presParOf" srcId="{85D43010-36E6-431F-A5BA-5AEB3A358A8E}" destId="{D030E774-6DB5-4C62-AA7C-00C540C9BB96}" srcOrd="11" destOrd="0" presId="urn:microsoft.com/office/officeart/2005/8/layout/cycle8"/>
    <dgm:cxn modelId="{A35A8042-49A4-4822-A8B6-21F41029E611}" type="presParOf" srcId="{85D43010-36E6-431F-A5BA-5AEB3A358A8E}" destId="{87689FCA-82C9-4762-9D3F-F72D2E6322B9}" srcOrd="12" destOrd="0" presId="urn:microsoft.com/office/officeart/2005/8/layout/cycle8"/>
    <dgm:cxn modelId="{9AF682E0-7B6A-493A-AEF3-BAB142A79085}" type="presParOf" srcId="{85D43010-36E6-431F-A5BA-5AEB3A358A8E}" destId="{3A988830-99AC-4596-8719-2376347D6E6F}" srcOrd="13" destOrd="0" presId="urn:microsoft.com/office/officeart/2005/8/layout/cycle8"/>
    <dgm:cxn modelId="{B5502993-199B-406A-A187-DF20A01DED1A}" type="presParOf" srcId="{85D43010-36E6-431F-A5BA-5AEB3A358A8E}" destId="{9BACF5BA-A8C2-4D2E-836F-8369D06F2652}" srcOrd="14" destOrd="0" presId="urn:microsoft.com/office/officeart/2005/8/layout/cycle8"/>
  </dgm:cxnLst>
  <dgm:bg>
    <a:solidFill>
      <a:schemeClr val="bg1"/>
    </a:solidFill>
  </dgm:bg>
  <dgm:whole/>
</dgm:dataModel>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r>
              <a:rPr lang="en-US"/>
              <a:t>Constructed Wetlands in Developing Nations</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EBFD9C8-3B9C-41E5-9C76-F8E34C5D7E5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9DEBB6B-2678-4BFE-B2C9-AB43C7DE298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en-US"/>
          </a:p>
        </p:txBody>
      </p:sp>
      <p:sp>
        <p:nvSpPr>
          <p:cNvPr id="3075" name="Arc 3"/>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kumimoji="1" lang="en-US"/>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en-US"/>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fld id="{15612C0A-DAD0-49E7-907E-99160424B964}" type="slidenum">
              <a:rPr lang="en-US"/>
              <a:pPr/>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F1D5E-0FB5-4E9B-BD5A-77FE444BB17E}" type="slidenum">
              <a:rPr lang="en-US"/>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439D75-9BB7-4DF1-B317-23433DF34D21}" type="slidenum">
              <a:rPr lang="en-US"/>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17DAA-6F2F-4E57-BF03-DC00F87B22EC}" type="slidenum">
              <a:rPr lang="en-US"/>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E65CED-3AEA-47D9-BFC8-BC9DE531718A}" type="slidenum">
              <a:rPr lang="en-US"/>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792E06-6E5D-4539-B8CA-7D2F20BB647C}" type="slidenum">
              <a:rPr lang="en-US"/>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4C0142A-50EC-4564-9358-3036B1E30A0A}" type="slidenum">
              <a:rPr lang="en-US"/>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570548-FEA0-4296-9283-EB3EB490CB37}" type="slidenum">
              <a:rPr lang="en-US"/>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5CB25B3-47E1-450C-915D-C2872697DCA7}" type="slidenum">
              <a:rPr lang="en-US"/>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B7A970-C65E-4BCA-AF73-DD3C392E12EF}" type="slidenum">
              <a:rPr lang="en-US"/>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F3C073-3F76-4EF2-9261-95B08DDD4D55}" type="slidenum">
              <a:rPr lang="en-US"/>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kumimoji="1" lang="en-US"/>
          </a:p>
        </p:txBody>
      </p:sp>
      <p:sp>
        <p:nvSpPr>
          <p:cNvPr id="1027"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fld id="{36605A99-CF9E-434A-B2DA-4BEF78D6620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hf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Nature_(journa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p:txBody>
          <a:bodyPr/>
          <a:lstStyle/>
          <a:p>
            <a:fld id="{420BEE75-1638-4D17-A398-261E0D5148C7}" type="slidenum">
              <a:rPr lang="en-US"/>
              <a:pPr/>
              <a:t>1</a:t>
            </a:fld>
            <a:endParaRPr lang="en-US"/>
          </a:p>
        </p:txBody>
      </p:sp>
      <p:sp>
        <p:nvSpPr>
          <p:cNvPr id="4102" name="Rectangle 6"/>
          <p:cNvSpPr>
            <a:spLocks noGrp="1" noChangeArrowheads="1"/>
          </p:cNvSpPr>
          <p:nvPr>
            <p:ph type="ctrTitle"/>
          </p:nvPr>
        </p:nvSpPr>
        <p:spPr>
          <a:xfrm>
            <a:off x="381000" y="152400"/>
            <a:ext cx="7543800" cy="2286000"/>
          </a:xfrm>
        </p:spPr>
        <p:txBody>
          <a:bodyPr/>
          <a:lstStyle/>
          <a:p>
            <a:pPr algn="ctr"/>
            <a:r>
              <a:rPr lang="en-US" sz="3200" dirty="0" smtClean="0"/>
              <a:t>Community Action</a:t>
            </a:r>
            <a:br>
              <a:rPr lang="en-US" sz="3200" dirty="0" smtClean="0"/>
            </a:br>
            <a:r>
              <a:rPr lang="en-US" sz="3200" dirty="0" smtClean="0"/>
              <a:t> </a:t>
            </a:r>
            <a:r>
              <a:rPr lang="en-US" sz="3200" dirty="0"/>
              <a:t>in</a:t>
            </a:r>
            <a:br>
              <a:rPr lang="en-US" sz="3200" dirty="0"/>
            </a:br>
            <a:r>
              <a:rPr lang="en-US" sz="3200" dirty="0" smtClean="0"/>
              <a:t>Water Project Sustainability</a:t>
            </a:r>
            <a:r>
              <a:rPr lang="en-US" sz="3200" dirty="0"/>
              <a:t/>
            </a:r>
            <a:br>
              <a:rPr lang="en-US" sz="3200" dirty="0"/>
            </a:br>
            <a:r>
              <a:rPr lang="en-US" sz="3200" dirty="0"/>
              <a:t/>
            </a:r>
            <a:br>
              <a:rPr lang="en-US" sz="3200" dirty="0"/>
            </a:br>
            <a:r>
              <a:rPr lang="en-US" sz="3200" dirty="0"/>
              <a:t>Sustainable Systems as Solutions</a:t>
            </a:r>
          </a:p>
        </p:txBody>
      </p:sp>
      <p:sp>
        <p:nvSpPr>
          <p:cNvPr id="4103" name="Rectangle 7"/>
          <p:cNvSpPr>
            <a:spLocks noGrp="1" noChangeArrowheads="1"/>
          </p:cNvSpPr>
          <p:nvPr>
            <p:ph type="subTitle" idx="1"/>
          </p:nvPr>
        </p:nvSpPr>
        <p:spPr>
          <a:xfrm>
            <a:off x="2133600" y="2362200"/>
            <a:ext cx="3733800" cy="609600"/>
          </a:xfrm>
        </p:spPr>
        <p:txBody>
          <a:bodyPr/>
          <a:lstStyle/>
          <a:p>
            <a:pPr algn="ctr"/>
            <a:r>
              <a:rPr lang="en-US" b="1" dirty="0" smtClean="0">
                <a:solidFill>
                  <a:srgbClr val="FFFF00"/>
                </a:solidFill>
              </a:rPr>
              <a:t>By-</a:t>
            </a:r>
            <a:r>
              <a:rPr lang="en-US" b="1" dirty="0" err="1" smtClean="0">
                <a:solidFill>
                  <a:srgbClr val="FFFF00"/>
                </a:solidFill>
              </a:rPr>
              <a:t>Avani</a:t>
            </a:r>
            <a:r>
              <a:rPr lang="en-US" b="1" dirty="0" smtClean="0">
                <a:solidFill>
                  <a:srgbClr val="FFFF00"/>
                </a:solidFill>
              </a:rPr>
              <a:t> Mohan </a:t>
            </a:r>
            <a:r>
              <a:rPr lang="en-US" b="1" dirty="0" smtClean="0">
                <a:solidFill>
                  <a:srgbClr val="FFFF00"/>
                </a:solidFill>
              </a:rPr>
              <a:t>Singh</a:t>
            </a:r>
            <a:endParaRPr lang="en-US" b="1" dirty="0" smtClean="0">
              <a:solidFill>
                <a:srgbClr val="FFFF00"/>
              </a:solidFill>
            </a:endParaRPr>
          </a:p>
        </p:txBody>
      </p:sp>
      <p:pic>
        <p:nvPicPr>
          <p:cNvPr id="5" name="Picture 4" descr="Picture1.jpg"/>
          <p:cNvPicPr>
            <a:picLocks noChangeAspect="1"/>
          </p:cNvPicPr>
          <p:nvPr/>
        </p:nvPicPr>
        <p:blipFill>
          <a:blip r:embed="rId2"/>
          <a:stretch>
            <a:fillRect/>
          </a:stretch>
        </p:blipFill>
        <p:spPr>
          <a:xfrm>
            <a:off x="6324600" y="0"/>
            <a:ext cx="2613212" cy="914400"/>
          </a:xfrm>
          <a:prstGeom prst="rect">
            <a:avLst/>
          </a:prstGeom>
        </p:spPr>
      </p:pic>
      <p:pic>
        <p:nvPicPr>
          <p:cNvPr id="8" name="Picture 7" descr="DSCF3004.JPG"/>
          <p:cNvPicPr>
            <a:picLocks noChangeAspect="1"/>
          </p:cNvPicPr>
          <p:nvPr/>
        </p:nvPicPr>
        <p:blipFill>
          <a:blip r:embed="rId3" cstate="print"/>
          <a:stretch>
            <a:fillRect/>
          </a:stretch>
        </p:blipFill>
        <p:spPr>
          <a:xfrm>
            <a:off x="3276600" y="2971800"/>
            <a:ext cx="2362200" cy="3733800"/>
          </a:xfrm>
          <a:prstGeom prst="rect">
            <a:avLst/>
          </a:prstGeom>
          <a:ln>
            <a:noFill/>
          </a:ln>
          <a:effectLst>
            <a:reflection blurRad="12700" stA="30000" endPos="30000" dist="5000" dir="5400000" sy="-100000" algn="bl" rotWithShape="0"/>
          </a:effectLst>
        </p:spPr>
      </p:pic>
      <p:pic>
        <p:nvPicPr>
          <p:cNvPr id="12" name="Picture 11" descr="wa-2.jpg"/>
          <p:cNvPicPr>
            <a:picLocks noChangeAspect="1"/>
          </p:cNvPicPr>
          <p:nvPr/>
        </p:nvPicPr>
        <p:blipFill>
          <a:blip r:embed="rId4"/>
          <a:stretch>
            <a:fillRect/>
          </a:stretch>
        </p:blipFill>
        <p:spPr>
          <a:xfrm>
            <a:off x="5638800" y="3886200"/>
            <a:ext cx="2819400" cy="2810256"/>
          </a:xfrm>
          <a:prstGeom prst="rect">
            <a:avLst/>
          </a:prstGeom>
        </p:spPr>
      </p:pic>
      <p:pic>
        <p:nvPicPr>
          <p:cNvPr id="13" name="Picture 12" descr="Picture1.jpg"/>
          <p:cNvPicPr>
            <a:picLocks noChangeAspect="1"/>
          </p:cNvPicPr>
          <p:nvPr/>
        </p:nvPicPr>
        <p:blipFill>
          <a:blip r:embed="rId5"/>
          <a:stretch>
            <a:fillRect/>
          </a:stretch>
        </p:blipFill>
        <p:spPr>
          <a:xfrm>
            <a:off x="457200" y="3886200"/>
            <a:ext cx="2834640" cy="28194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slide(fromBottom)">
                                      <p:cBhvr>
                                        <p:cTn id="7" dur="500"/>
                                        <p:tgtEl>
                                          <p:spTgt spid="4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0" y="1524000"/>
            <a:ext cx="5105400" cy="4953000"/>
          </a:xfrm>
          <a:prstGeom prst="rect">
            <a:avLst/>
          </a:prstGeom>
          <a:solidFill>
            <a:schemeClr val="accent1">
              <a:lumMod val="40000"/>
              <a:lumOff val="60000"/>
            </a:schemeClr>
          </a:solidFill>
          <a:ln>
            <a:solidFill>
              <a:schemeClr val="tx1"/>
            </a:solidFill>
          </a:ln>
        </p:spPr>
        <p:txBody>
          <a:bodyPr>
            <a:normAutofit fontScale="92500" lnSpcReduction="10000"/>
          </a:bodyPr>
          <a:lstStyle/>
          <a:p>
            <a:pPr marL="365760" indent="-256032" algn="just" fontAlgn="auto">
              <a:lnSpc>
                <a:spcPct val="150000"/>
              </a:lnSpc>
              <a:spcBef>
                <a:spcPts val="400"/>
              </a:spcBef>
              <a:spcAft>
                <a:spcPts val="0"/>
              </a:spcAft>
              <a:buClr>
                <a:schemeClr val="accent1"/>
              </a:buClr>
              <a:buSzPct val="68000"/>
              <a:defRPr/>
            </a:pPr>
            <a:r>
              <a:rPr lang="en-US" sz="2000" b="1" dirty="0">
                <a:solidFill>
                  <a:srgbClr val="C00000"/>
                </a:solidFill>
                <a:latin typeface="Calibri" pitchFamily="34" charset="0"/>
              </a:rPr>
              <a:t>B</a:t>
            </a:r>
            <a:r>
              <a:rPr lang="en-US" sz="2000" b="1" dirty="0" smtClean="0">
                <a:solidFill>
                  <a:srgbClr val="C00000"/>
                </a:solidFill>
                <a:latin typeface="Calibri" pitchFamily="34" charset="0"/>
              </a:rPr>
              <a:t>ased on ground water sources and consisting of source well, pump house, ESR (Elevated storage reservoir) and household connection are promoted in the villages. </a:t>
            </a:r>
          </a:p>
          <a:p>
            <a:pPr marL="365760" indent="-256032" algn="just" fontAlgn="auto">
              <a:lnSpc>
                <a:spcPct val="150000"/>
              </a:lnSpc>
              <a:spcBef>
                <a:spcPts val="400"/>
              </a:spcBef>
              <a:spcAft>
                <a:spcPts val="0"/>
              </a:spcAft>
              <a:buClr>
                <a:schemeClr val="accent1"/>
              </a:buClr>
              <a:buSzPct val="68000"/>
              <a:buFont typeface="Wingdings" pitchFamily="2" charset="2"/>
              <a:buChar char="q"/>
              <a:defRPr/>
            </a:pPr>
            <a:r>
              <a:rPr lang="en-US" sz="2000" b="1" dirty="0" smtClean="0">
                <a:solidFill>
                  <a:srgbClr val="C00000"/>
                </a:solidFill>
                <a:latin typeface="Calibri" pitchFamily="34" charset="0"/>
              </a:rPr>
              <a:t>16 Mini </a:t>
            </a:r>
            <a:r>
              <a:rPr lang="en-US" sz="2000" b="1" dirty="0">
                <a:solidFill>
                  <a:srgbClr val="C00000"/>
                </a:solidFill>
                <a:latin typeface="Calibri" pitchFamily="34" charset="0"/>
              </a:rPr>
              <a:t>water supply </a:t>
            </a:r>
            <a:r>
              <a:rPr lang="en-US" sz="2000" b="1" dirty="0" smtClean="0">
                <a:solidFill>
                  <a:srgbClr val="C00000"/>
                </a:solidFill>
                <a:latin typeface="Calibri" pitchFamily="34" charset="0"/>
              </a:rPr>
              <a:t>schemes have been constructed in villages situated in </a:t>
            </a:r>
            <a:r>
              <a:rPr lang="en-US" sz="2000" b="1" dirty="0" err="1" smtClean="0">
                <a:solidFill>
                  <a:srgbClr val="C00000"/>
                </a:solidFill>
                <a:latin typeface="Calibri" pitchFamily="34" charset="0"/>
              </a:rPr>
              <a:t>Bhadar</a:t>
            </a:r>
            <a:r>
              <a:rPr lang="en-US" sz="2000" b="1" dirty="0" smtClean="0">
                <a:solidFill>
                  <a:srgbClr val="C00000"/>
                </a:solidFill>
                <a:latin typeface="Calibri" pitchFamily="34" charset="0"/>
              </a:rPr>
              <a:t> River Sub-basin of </a:t>
            </a:r>
            <a:r>
              <a:rPr lang="en-US" sz="2000" b="1" dirty="0" err="1" smtClean="0">
                <a:solidFill>
                  <a:srgbClr val="C00000"/>
                </a:solidFill>
                <a:latin typeface="Calibri" pitchFamily="34" charset="0"/>
              </a:rPr>
              <a:t>Nowgong</a:t>
            </a:r>
            <a:r>
              <a:rPr lang="en-US" sz="2000" b="1" dirty="0" smtClean="0">
                <a:solidFill>
                  <a:srgbClr val="C00000"/>
                </a:solidFill>
                <a:latin typeface="Calibri" pitchFamily="34" charset="0"/>
              </a:rPr>
              <a:t> block, </a:t>
            </a:r>
            <a:r>
              <a:rPr lang="en-US" sz="2000" b="1" dirty="0" err="1" smtClean="0">
                <a:solidFill>
                  <a:srgbClr val="C00000"/>
                </a:solidFill>
                <a:latin typeface="Calibri" pitchFamily="34" charset="0"/>
              </a:rPr>
              <a:t>Chhatarpur</a:t>
            </a:r>
            <a:r>
              <a:rPr lang="en-US" sz="2000" b="1" dirty="0" smtClean="0">
                <a:solidFill>
                  <a:srgbClr val="C00000"/>
                </a:solidFill>
                <a:latin typeface="Calibri" pitchFamily="34" charset="0"/>
              </a:rPr>
              <a:t>.</a:t>
            </a:r>
          </a:p>
          <a:p>
            <a:pPr marL="365760" indent="-256032" algn="just" fontAlgn="auto">
              <a:lnSpc>
                <a:spcPct val="150000"/>
              </a:lnSpc>
              <a:spcBef>
                <a:spcPts val="400"/>
              </a:spcBef>
              <a:spcAft>
                <a:spcPts val="0"/>
              </a:spcAft>
              <a:buClr>
                <a:schemeClr val="accent1"/>
              </a:buClr>
              <a:buSzPct val="68000"/>
              <a:buFont typeface="Wingdings" pitchFamily="2" charset="2"/>
              <a:buChar char="q"/>
              <a:defRPr/>
            </a:pPr>
            <a:r>
              <a:rPr lang="en-US" sz="2000" b="1" dirty="0" smtClean="0">
                <a:solidFill>
                  <a:srgbClr val="C00000"/>
                </a:solidFill>
                <a:latin typeface="Calibri" pitchFamily="34" charset="0"/>
              </a:rPr>
              <a:t>12 </a:t>
            </a:r>
            <a:r>
              <a:rPr lang="en-US" sz="2000" b="1" dirty="0" smtClean="0">
                <a:solidFill>
                  <a:srgbClr val="C00000"/>
                </a:solidFill>
                <a:latin typeface="Calibri" pitchFamily="34" charset="0"/>
              </a:rPr>
              <a:t>Mini water supply schemes have been constructed in villages situated in </a:t>
            </a:r>
            <a:r>
              <a:rPr lang="en-US" sz="2000" b="1" dirty="0" err="1" smtClean="0">
                <a:solidFill>
                  <a:srgbClr val="C00000"/>
                </a:solidFill>
                <a:latin typeface="Calibri" pitchFamily="34" charset="0"/>
              </a:rPr>
              <a:t>Karpia</a:t>
            </a:r>
            <a:r>
              <a:rPr lang="en-US" sz="2000" b="1" dirty="0" smtClean="0">
                <a:solidFill>
                  <a:srgbClr val="C00000"/>
                </a:solidFill>
                <a:latin typeface="Calibri" pitchFamily="34" charset="0"/>
              </a:rPr>
              <a:t> River Sub-basin of </a:t>
            </a:r>
            <a:r>
              <a:rPr lang="en-US" sz="2000" b="1" dirty="0" err="1" smtClean="0">
                <a:solidFill>
                  <a:srgbClr val="C00000"/>
                </a:solidFill>
                <a:latin typeface="Calibri" pitchFamily="34" charset="0"/>
              </a:rPr>
              <a:t>Jaitpur</a:t>
            </a:r>
            <a:r>
              <a:rPr lang="en-US" sz="2000" b="1" dirty="0" smtClean="0">
                <a:solidFill>
                  <a:srgbClr val="C00000"/>
                </a:solidFill>
                <a:latin typeface="Calibri" pitchFamily="34" charset="0"/>
              </a:rPr>
              <a:t> block, </a:t>
            </a:r>
            <a:r>
              <a:rPr lang="en-US" sz="2000" b="1" dirty="0" err="1" smtClean="0">
                <a:solidFill>
                  <a:srgbClr val="C00000"/>
                </a:solidFill>
                <a:latin typeface="Calibri" pitchFamily="34" charset="0"/>
              </a:rPr>
              <a:t>Mahoba</a:t>
            </a:r>
            <a:r>
              <a:rPr lang="en-US" sz="2000" b="1" dirty="0" smtClean="0">
                <a:solidFill>
                  <a:srgbClr val="C00000"/>
                </a:solidFill>
                <a:latin typeface="Calibri" pitchFamily="34" charset="0"/>
              </a:rPr>
              <a:t>.</a:t>
            </a:r>
            <a:endParaRPr lang="en-US" sz="2000" b="1" dirty="0">
              <a:solidFill>
                <a:srgbClr val="C00000"/>
              </a:solidFill>
              <a:latin typeface="Calibri" pitchFamily="34" charset="0"/>
            </a:endParaRPr>
          </a:p>
          <a:p>
            <a:pPr marL="365760" indent="-256032" algn="just" fontAlgn="auto">
              <a:lnSpc>
                <a:spcPct val="150000"/>
              </a:lnSpc>
              <a:spcBef>
                <a:spcPts val="400"/>
              </a:spcBef>
              <a:spcAft>
                <a:spcPts val="0"/>
              </a:spcAft>
              <a:buClr>
                <a:schemeClr val="accent1"/>
              </a:buClr>
              <a:buSzPct val="68000"/>
              <a:buFont typeface="Wingdings 3"/>
              <a:buChar char=""/>
              <a:defRPr/>
            </a:pPr>
            <a:endParaRPr lang="en-US" sz="2000" b="1" dirty="0">
              <a:solidFill>
                <a:srgbClr val="C00000"/>
              </a:solidFill>
              <a:latin typeface="Calibri" pitchFamily="34" charset="0"/>
            </a:endParaRPr>
          </a:p>
        </p:txBody>
      </p:sp>
      <p:sp>
        <p:nvSpPr>
          <p:cNvPr id="4" name="Title 1"/>
          <p:cNvSpPr txBox="1">
            <a:spLocks/>
          </p:cNvSpPr>
          <p:nvPr/>
        </p:nvSpPr>
        <p:spPr>
          <a:xfrm>
            <a:off x="152400" y="76200"/>
            <a:ext cx="8839200" cy="563563"/>
          </a:xfrm>
          <a:prstGeom prst="rect">
            <a:avLst/>
          </a:prstGeom>
        </p:spPr>
        <p:style>
          <a:lnRef idx="0">
            <a:scrgbClr r="0" g="0" b="0"/>
          </a:lnRef>
          <a:fillRef idx="1002">
            <a:schemeClr val="lt2"/>
          </a:fillRef>
          <a:effectRef idx="0">
            <a:scrgbClr r="0" g="0" b="0"/>
          </a:effectRef>
          <a:fontRef idx="major"/>
        </p:style>
        <p:txBody>
          <a:bodyPr>
            <a:noAutofit/>
          </a:bodyPr>
          <a:lstStyle/>
          <a:p>
            <a:pPr algn="ctr" fontAlgn="auto">
              <a:spcAft>
                <a:spcPts val="0"/>
              </a:spcAft>
              <a:defRPr/>
            </a:pPr>
            <a:r>
              <a:rPr lang="en-US" sz="3200" b="1" dirty="0">
                <a:solidFill>
                  <a:srgbClr val="FF0000"/>
                </a:solidFill>
                <a:effectLst>
                  <a:outerShdw blurRad="31750" dist="25400" dir="5400000" algn="tl" rotWithShape="0">
                    <a:srgbClr val="000000">
                      <a:alpha val="25000"/>
                    </a:srgbClr>
                  </a:outerShdw>
                </a:effectLst>
                <a:latin typeface="Calibri" pitchFamily="34" charset="0"/>
                <a:ea typeface="+mj-ea"/>
                <a:cs typeface="+mj-cs"/>
              </a:rPr>
              <a:t>Interventions to improve drinking water access</a:t>
            </a:r>
          </a:p>
        </p:txBody>
      </p:sp>
      <p:sp>
        <p:nvSpPr>
          <p:cNvPr id="5" name="Rectangle 4"/>
          <p:cNvSpPr/>
          <p:nvPr/>
        </p:nvSpPr>
        <p:spPr>
          <a:xfrm>
            <a:off x="2164130" y="685800"/>
            <a:ext cx="4459811"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200" b="1" dirty="0" err="1" smtClean="0">
                <a:ln w="50800"/>
                <a:latin typeface="Calibri" pitchFamily="34" charset="0"/>
              </a:rPr>
              <a:t>Nowgong</a:t>
            </a:r>
            <a:r>
              <a:rPr lang="en-US" sz="3200" b="1" dirty="0" smtClean="0">
                <a:ln w="50800"/>
                <a:latin typeface="Calibri" pitchFamily="34" charset="0"/>
              </a:rPr>
              <a:t> &amp; </a:t>
            </a:r>
            <a:r>
              <a:rPr lang="en-US" sz="3200" b="1" dirty="0" err="1" smtClean="0">
                <a:ln w="50800"/>
                <a:latin typeface="Calibri" pitchFamily="34" charset="0"/>
              </a:rPr>
              <a:t>Jaitpur</a:t>
            </a:r>
            <a:r>
              <a:rPr lang="en-US" sz="3200" b="1" dirty="0" smtClean="0">
                <a:ln w="50800"/>
                <a:latin typeface="Calibri" pitchFamily="34" charset="0"/>
              </a:rPr>
              <a:t> Block</a:t>
            </a:r>
            <a:endParaRPr lang="en-US" sz="3200" b="1" dirty="0">
              <a:ln w="50800"/>
              <a:latin typeface="Calibri" pitchFamily="34" charset="0"/>
            </a:endParaRPr>
          </a:p>
        </p:txBody>
      </p:sp>
      <p:pic>
        <p:nvPicPr>
          <p:cNvPr id="7" name="Picture 6" descr="Picture1.png"/>
          <p:cNvPicPr/>
          <p:nvPr/>
        </p:nvPicPr>
        <p:blipFill>
          <a:blip r:embed="rId2"/>
          <a:stretch>
            <a:fillRect/>
          </a:stretch>
        </p:blipFill>
        <p:spPr>
          <a:xfrm>
            <a:off x="228600" y="1524000"/>
            <a:ext cx="3429000" cy="5029200"/>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6.jpg"/>
          <p:cNvPicPr>
            <a:picLocks noChangeAspect="1"/>
          </p:cNvPicPr>
          <p:nvPr/>
        </p:nvPicPr>
        <p:blipFill>
          <a:blip r:embed="rId2" cstate="print"/>
          <a:stretch>
            <a:fillRect/>
          </a:stretch>
        </p:blipFill>
        <p:spPr>
          <a:xfrm>
            <a:off x="4419600" y="990600"/>
            <a:ext cx="4419600" cy="4419600"/>
          </a:xfrm>
          <a:prstGeom prst="rect">
            <a:avLst/>
          </a:prstGeom>
        </p:spPr>
      </p:pic>
      <p:pic>
        <p:nvPicPr>
          <p:cNvPr id="8" name="Picture 2" descr="Picture 019"/>
          <p:cNvPicPr>
            <a:picLocks noChangeAspect="1" noChangeArrowheads="1"/>
          </p:cNvPicPr>
          <p:nvPr/>
        </p:nvPicPr>
        <p:blipFill>
          <a:blip r:embed="rId3"/>
          <a:srcRect/>
          <a:stretch>
            <a:fillRect/>
          </a:stretch>
        </p:blipFill>
        <p:spPr bwMode="auto">
          <a:xfrm>
            <a:off x="228600" y="1066800"/>
            <a:ext cx="3962400" cy="4343400"/>
          </a:xfrm>
          <a:prstGeom prst="rect">
            <a:avLst/>
          </a:prstGeom>
          <a:noFill/>
        </p:spPr>
      </p:pic>
      <p:sp>
        <p:nvSpPr>
          <p:cNvPr id="4" name="Content Placeholder 3"/>
          <p:cNvSpPr>
            <a:spLocks noGrp="1"/>
          </p:cNvSpPr>
          <p:nvPr>
            <p:ph idx="1"/>
          </p:nvPr>
        </p:nvSpPr>
        <p:spPr>
          <a:xfrm>
            <a:off x="228600" y="1066800"/>
            <a:ext cx="3962400" cy="4343400"/>
          </a:xfrm>
          <a:no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a:normAutofit/>
          </a:bodyPr>
          <a:lstStyle/>
          <a:p>
            <a:pPr algn="just" eaLnBrk="1" hangingPunct="1">
              <a:defRPr/>
            </a:pPr>
            <a:r>
              <a:rPr lang="en-US" sz="2000" b="1" dirty="0" smtClean="0">
                <a:solidFill>
                  <a:srgbClr val="FFFF00"/>
                </a:solidFill>
                <a:latin typeface="Calibri" pitchFamily="34" charset="0"/>
              </a:rPr>
              <a:t>Under this programme household  connections are provided therefore due precaution are taken to ensure long term sustainability of drinking water sources. </a:t>
            </a:r>
          </a:p>
          <a:p>
            <a:pPr algn="just" eaLnBrk="1" hangingPunct="1">
              <a:defRPr/>
            </a:pPr>
            <a:r>
              <a:rPr lang="en-US" sz="2000" b="1" dirty="0" smtClean="0">
                <a:solidFill>
                  <a:srgbClr val="FFFF00"/>
                </a:solidFill>
                <a:latin typeface="Calibri" pitchFamily="34" charset="0"/>
              </a:rPr>
              <a:t>All drinking water schemes are supported by sources strengthening measures. </a:t>
            </a:r>
          </a:p>
          <a:p>
            <a:pPr algn="just" eaLnBrk="1" hangingPunct="1">
              <a:defRPr/>
            </a:pPr>
            <a:r>
              <a:rPr lang="en-US" sz="2000" b="1" dirty="0" smtClean="0">
                <a:solidFill>
                  <a:srgbClr val="FFFF00"/>
                </a:solidFill>
                <a:latin typeface="Calibri" pitchFamily="34" charset="0"/>
              </a:rPr>
              <a:t>Major focus is given on drainage line treatment to improve ground water availability in the area</a:t>
            </a:r>
          </a:p>
          <a:p>
            <a:pPr algn="just" eaLnBrk="1" hangingPunct="1">
              <a:buNone/>
              <a:defRPr/>
            </a:pPr>
            <a:endParaRPr lang="en-US" sz="2000" b="1" dirty="0" smtClean="0">
              <a:solidFill>
                <a:srgbClr val="FFFF00"/>
              </a:solidFill>
              <a:latin typeface="Calibri" pitchFamily="34" charset="0"/>
            </a:endParaRPr>
          </a:p>
          <a:p>
            <a:pPr algn="just" eaLnBrk="1" hangingPunct="1">
              <a:defRPr/>
            </a:pPr>
            <a:endParaRPr lang="en-US" sz="2000" b="1" dirty="0" smtClean="0">
              <a:solidFill>
                <a:srgbClr val="FFFF00"/>
              </a:solidFill>
              <a:latin typeface="Calibri" pitchFamily="34" charset="0"/>
            </a:endParaRPr>
          </a:p>
          <a:p>
            <a:pPr algn="just" eaLnBrk="1" hangingPunct="1">
              <a:defRPr/>
            </a:pPr>
            <a:endParaRPr lang="en-US" sz="2000" b="1" dirty="0" smtClean="0">
              <a:solidFill>
                <a:srgbClr val="FFFF00"/>
              </a:solidFill>
              <a:latin typeface="Calibri" pitchFamily="34" charset="0"/>
            </a:endParaRPr>
          </a:p>
          <a:p>
            <a:pPr algn="just" eaLnBrk="1" hangingPunct="1">
              <a:defRPr/>
            </a:pPr>
            <a:endParaRPr lang="en-US" sz="2000" b="1" dirty="0">
              <a:solidFill>
                <a:srgbClr val="FFFF00"/>
              </a:solidFill>
              <a:latin typeface="Calibri" pitchFamily="34" charset="0"/>
            </a:endParaRPr>
          </a:p>
        </p:txBody>
      </p:sp>
      <p:sp>
        <p:nvSpPr>
          <p:cNvPr id="2" name="Title 1"/>
          <p:cNvSpPr>
            <a:spLocks noGrp="1"/>
          </p:cNvSpPr>
          <p:nvPr>
            <p:ph type="title"/>
          </p:nvPr>
        </p:nvSpPr>
        <p:spPr>
          <a:xfrm>
            <a:off x="457200" y="0"/>
            <a:ext cx="8001000" cy="639762"/>
          </a:xfrm>
        </p:spPr>
        <p:txBody>
          <a:bodyPr/>
          <a:lstStyle/>
          <a:p>
            <a:pPr algn="ctr" eaLnBrk="1" hangingPunct="1">
              <a:defRPr/>
            </a:pPr>
            <a:r>
              <a:rPr lang="en-US" sz="2800" dirty="0" smtClean="0">
                <a:latin typeface="Calibri" pitchFamily="34" charset="0"/>
              </a:rPr>
              <a:t>Salient features of the created water supply facilities</a:t>
            </a:r>
            <a:endParaRPr lang="en-US" sz="2800" dirty="0">
              <a:latin typeface="Calibri" pitchFamily="34" charset="0"/>
            </a:endParaRPr>
          </a:p>
        </p:txBody>
      </p:sp>
      <p:sp>
        <p:nvSpPr>
          <p:cNvPr id="3" name="Text Placeholder 2"/>
          <p:cNvSpPr>
            <a:spLocks noGrp="1"/>
          </p:cNvSpPr>
          <p:nvPr>
            <p:ph type="body" idx="4294967295"/>
          </p:nvPr>
        </p:nvSpPr>
        <p:spPr>
          <a:xfrm>
            <a:off x="304800" y="457200"/>
            <a:ext cx="3657600" cy="422275"/>
          </a:xfrm>
          <a:solidFill>
            <a:schemeClr val="tx2">
              <a:lumMod val="75000"/>
            </a:schemeClr>
          </a:solidFill>
        </p:spPr>
        <p:txBody>
          <a:bodyPr>
            <a:normAutofit fontScale="92500" lnSpcReduction="20000"/>
          </a:bodyPr>
          <a:lstStyle/>
          <a:p>
            <a:pPr eaLnBrk="1" hangingPunct="1">
              <a:buFont typeface="Wingdings 2" pitchFamily="18" charset="2"/>
              <a:buNone/>
              <a:defRPr/>
            </a:pPr>
            <a:r>
              <a:rPr lang="en-US" dirty="0" smtClean="0">
                <a:solidFill>
                  <a:schemeClr val="bg1"/>
                </a:solidFill>
              </a:rPr>
              <a:t>Source Sustainability</a:t>
            </a:r>
          </a:p>
        </p:txBody>
      </p:sp>
      <p:sp>
        <p:nvSpPr>
          <p:cNvPr id="5" name="Text Placeholder 4"/>
          <p:cNvSpPr>
            <a:spLocks noGrp="1"/>
          </p:cNvSpPr>
          <p:nvPr>
            <p:ph type="body" sz="half" idx="4294967295"/>
          </p:nvPr>
        </p:nvSpPr>
        <p:spPr>
          <a:xfrm>
            <a:off x="4953000" y="457200"/>
            <a:ext cx="3581400" cy="422275"/>
          </a:xfrm>
          <a:solidFill>
            <a:schemeClr val="tx2">
              <a:lumMod val="75000"/>
            </a:schemeClr>
          </a:solidFill>
        </p:spPr>
        <p:txBody>
          <a:bodyPr>
            <a:noAutofit/>
          </a:bodyPr>
          <a:lstStyle/>
          <a:p>
            <a:pPr algn="ctr" eaLnBrk="1" hangingPunct="1">
              <a:buFont typeface="Wingdings 2" pitchFamily="18" charset="2"/>
              <a:buNone/>
              <a:defRPr/>
            </a:pPr>
            <a:r>
              <a:rPr lang="en-US" sz="2600" dirty="0" smtClean="0">
                <a:solidFill>
                  <a:schemeClr val="bg1"/>
                </a:solidFill>
              </a:rPr>
              <a:t>System Sustainability</a:t>
            </a:r>
          </a:p>
        </p:txBody>
      </p:sp>
      <p:sp>
        <p:nvSpPr>
          <p:cNvPr id="6" name="Content Placeholder 5"/>
          <p:cNvSpPr>
            <a:spLocks noGrp="1"/>
          </p:cNvSpPr>
          <p:nvPr>
            <p:ph sz="quarter" idx="4294967295"/>
          </p:nvPr>
        </p:nvSpPr>
        <p:spPr>
          <a:xfrm>
            <a:off x="4419600" y="990600"/>
            <a:ext cx="4419600" cy="4495800"/>
          </a:xfrm>
          <a:no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a:noAutofit/>
          </a:bodyPr>
          <a:lstStyle/>
          <a:p>
            <a:pPr algn="just" eaLnBrk="1" hangingPunct="1">
              <a:defRPr/>
            </a:pPr>
            <a:r>
              <a:rPr lang="en-US" sz="1600" b="1" dirty="0" smtClean="0">
                <a:solidFill>
                  <a:srgbClr val="FFFF00"/>
                </a:solidFill>
              </a:rPr>
              <a:t>Local institutions (VWSCS) are formed and strengthened. Bank accounts are opened. </a:t>
            </a:r>
          </a:p>
          <a:p>
            <a:pPr algn="just" eaLnBrk="1" hangingPunct="1">
              <a:defRPr/>
            </a:pPr>
            <a:r>
              <a:rPr lang="en-US" sz="1600" b="1" dirty="0" smtClean="0">
                <a:solidFill>
                  <a:srgbClr val="FFFF00"/>
                </a:solidFill>
              </a:rPr>
              <a:t>Community contribution is a mandatory part of these schemes and it is ensured that a sum of Rs. 1000 per family is deposited in the VWSC account preferably before the commencement of work. </a:t>
            </a:r>
          </a:p>
          <a:p>
            <a:pPr algn="just" eaLnBrk="1" hangingPunct="1">
              <a:defRPr/>
            </a:pPr>
            <a:r>
              <a:rPr lang="en-US" sz="1600" b="1" dirty="0" smtClean="0">
                <a:solidFill>
                  <a:srgbClr val="FFFF00"/>
                </a:solidFill>
              </a:rPr>
              <a:t>Cost of operation and maintenance is also worked out and shared with community members and they have committed to pay the same. </a:t>
            </a:r>
          </a:p>
          <a:p>
            <a:pPr algn="just" eaLnBrk="1" hangingPunct="1">
              <a:defRPr/>
            </a:pPr>
            <a:r>
              <a:rPr lang="en-US" sz="1600" b="1" dirty="0" smtClean="0">
                <a:solidFill>
                  <a:srgbClr val="FFFF00"/>
                </a:solidFill>
              </a:rPr>
              <a:t>All these measures will ensure sustainability of system and is important to run the scheme smoothly on a long term basis.</a:t>
            </a:r>
          </a:p>
          <a:p>
            <a:pPr algn="just" eaLnBrk="1" hangingPunct="1">
              <a:defRPr/>
            </a:pPr>
            <a:endParaRPr lang="en-US" sz="1600" b="1" dirty="0">
              <a:solidFill>
                <a:srgbClr val="FFFF00"/>
              </a:solidFill>
            </a:endParaRPr>
          </a:p>
        </p:txBody>
      </p:sp>
      <p:sp>
        <p:nvSpPr>
          <p:cNvPr id="22535" name="TextBox 6"/>
          <p:cNvSpPr txBox="1">
            <a:spLocks noChangeArrowheads="1"/>
          </p:cNvSpPr>
          <p:nvPr/>
        </p:nvSpPr>
        <p:spPr bwMode="auto">
          <a:xfrm>
            <a:off x="304800" y="5486400"/>
            <a:ext cx="8610600" cy="138499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u="sng" dirty="0">
                <a:solidFill>
                  <a:srgbClr val="002060"/>
                </a:solidFill>
                <a:latin typeface="Calibri" pitchFamily="34" charset="0"/>
              </a:rPr>
              <a:t>Costing of these schemes</a:t>
            </a:r>
          </a:p>
          <a:p>
            <a:pPr algn="just"/>
            <a:r>
              <a:rPr lang="en-US" sz="2000" b="1" dirty="0">
                <a:latin typeface="Calibri" pitchFamily="34" charset="0"/>
              </a:rPr>
              <a:t>On an average the per capita costs of these schemes are in the range of Rs. 850-1150 for the current population where as standard per capita norms for drinking water supply schemes are Rs.2200.</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rot="16200000">
            <a:off x="4800603" y="2514599"/>
            <a:ext cx="6324598" cy="2362200"/>
          </a:xfrm>
          <a:prstGeom prst="rect">
            <a:avLst/>
          </a:prstGeom>
          <a:ln>
            <a:noFill/>
          </a:ln>
          <a:effectLst>
            <a:softEdge rad="112500"/>
          </a:effectLst>
        </p:spPr>
      </p:pic>
      <p:pic>
        <p:nvPicPr>
          <p:cNvPr id="25604" name="Picture 10" descr="14"/>
          <p:cNvPicPr>
            <a:picLocks noChangeAspect="1" noChangeArrowheads="1"/>
          </p:cNvPicPr>
          <p:nvPr/>
        </p:nvPicPr>
        <p:blipFill>
          <a:blip r:embed="rId3"/>
          <a:srcRect/>
          <a:stretch>
            <a:fillRect/>
          </a:stretch>
        </p:blipFill>
        <p:spPr bwMode="auto">
          <a:xfrm>
            <a:off x="2133600" y="609600"/>
            <a:ext cx="2438400" cy="6248400"/>
          </a:xfrm>
          <a:prstGeom prst="rect">
            <a:avLst/>
          </a:prstGeom>
          <a:ln>
            <a:noFill/>
          </a:ln>
          <a:effectLst>
            <a:softEdge rad="112500"/>
          </a:effectLst>
        </p:spPr>
      </p:pic>
      <p:pic>
        <p:nvPicPr>
          <p:cNvPr id="25606" name="Picture 12" descr="DSCF0311"/>
          <p:cNvPicPr>
            <a:picLocks noChangeAspect="1" noChangeArrowheads="1"/>
          </p:cNvPicPr>
          <p:nvPr/>
        </p:nvPicPr>
        <p:blipFill>
          <a:blip r:embed="rId4" cstate="print"/>
          <a:srcRect/>
          <a:stretch>
            <a:fillRect/>
          </a:stretch>
        </p:blipFill>
        <p:spPr bwMode="auto">
          <a:xfrm>
            <a:off x="0" y="533400"/>
            <a:ext cx="2362200" cy="6324600"/>
          </a:xfrm>
          <a:prstGeom prst="rect">
            <a:avLst/>
          </a:prstGeom>
          <a:ln>
            <a:noFill/>
          </a:ln>
          <a:effectLst>
            <a:softEdge rad="112500"/>
          </a:effectLst>
        </p:spPr>
      </p:pic>
      <p:sp>
        <p:nvSpPr>
          <p:cNvPr id="25602" name="Rectangle 5"/>
          <p:cNvSpPr>
            <a:spLocks noChangeArrowheads="1"/>
          </p:cNvSpPr>
          <p:nvPr/>
        </p:nvSpPr>
        <p:spPr bwMode="auto">
          <a:xfrm>
            <a:off x="0" y="0"/>
            <a:ext cx="8893175" cy="523220"/>
          </a:xfrm>
          <a:prstGeom prst="rect">
            <a:avLst/>
          </a:prstGeom>
          <a:solidFill>
            <a:schemeClr val="bg2"/>
          </a:solidFill>
          <a:ln w="9525">
            <a:noFill/>
            <a:miter lim="800000"/>
            <a:headEnd/>
            <a:tailEnd/>
          </a:ln>
        </p:spPr>
        <p:txBody>
          <a:bodyPr>
            <a:spAutoFit/>
          </a:bodyPr>
          <a:lstStyle/>
          <a:p>
            <a:pPr algn="ctr"/>
            <a:r>
              <a:rPr lang="en-SG" sz="2800" b="1" dirty="0" smtClean="0">
                <a:solidFill>
                  <a:srgbClr val="FF0000"/>
                </a:solidFill>
                <a:latin typeface="Andalus" pitchFamily="2" charset="-78"/>
              </a:rPr>
              <a:t> </a:t>
            </a:r>
            <a:r>
              <a:rPr lang="en-SG" sz="2800" b="1" dirty="0">
                <a:solidFill>
                  <a:srgbClr val="FF0000"/>
                </a:solidFill>
                <a:latin typeface="Andalus" pitchFamily="2" charset="-78"/>
              </a:rPr>
              <a:t>IWRM </a:t>
            </a:r>
            <a:r>
              <a:rPr lang="en-SG" sz="2800" b="1" dirty="0" smtClean="0">
                <a:solidFill>
                  <a:srgbClr val="FF0000"/>
                </a:solidFill>
                <a:latin typeface="Andalus" pitchFamily="2" charset="-78"/>
              </a:rPr>
              <a:t>INITIATIVES in </a:t>
            </a:r>
            <a:r>
              <a:rPr lang="en-SG" sz="2800" b="1" dirty="0" err="1" smtClean="0">
                <a:solidFill>
                  <a:srgbClr val="FF0000"/>
                </a:solidFill>
                <a:latin typeface="Andalus" pitchFamily="2" charset="-78"/>
              </a:rPr>
              <a:t>Bhadar</a:t>
            </a:r>
            <a:r>
              <a:rPr lang="en-SG" sz="2800" b="1" dirty="0" smtClean="0">
                <a:solidFill>
                  <a:srgbClr val="FF0000"/>
                </a:solidFill>
                <a:latin typeface="Andalus" pitchFamily="2" charset="-78"/>
              </a:rPr>
              <a:t> River Sub-basin</a:t>
            </a:r>
            <a:endParaRPr lang="en-SG" sz="2800" b="1" dirty="0">
              <a:solidFill>
                <a:srgbClr val="FF0000"/>
              </a:solidFill>
              <a:latin typeface="Andalus" pitchFamily="2" charset="-78"/>
            </a:endParaRPr>
          </a:p>
        </p:txBody>
      </p:sp>
      <p:pic>
        <p:nvPicPr>
          <p:cNvPr id="25605" name="Picture 11" descr="DSCF1711"/>
          <p:cNvPicPr>
            <a:picLocks noChangeAspect="1" noChangeArrowheads="1"/>
          </p:cNvPicPr>
          <p:nvPr/>
        </p:nvPicPr>
        <p:blipFill>
          <a:blip r:embed="rId5" cstate="print"/>
          <a:srcRect/>
          <a:stretch>
            <a:fillRect/>
          </a:stretch>
        </p:blipFill>
        <p:spPr bwMode="auto">
          <a:xfrm>
            <a:off x="4419600" y="609600"/>
            <a:ext cx="2514600" cy="6248400"/>
          </a:xfrm>
          <a:prstGeom prst="rect">
            <a:avLst/>
          </a:prstGeom>
          <a:ln>
            <a:noFill/>
          </a:ln>
          <a:effectLst>
            <a:softEdge rad="112500"/>
          </a:effectLst>
        </p:spPr>
      </p:pic>
      <p:sp>
        <p:nvSpPr>
          <p:cNvPr id="25603" name="Rectangle 8"/>
          <p:cNvSpPr>
            <a:spLocks noChangeArrowheads="1"/>
          </p:cNvSpPr>
          <p:nvPr/>
        </p:nvSpPr>
        <p:spPr bwMode="auto">
          <a:xfrm>
            <a:off x="304800" y="609601"/>
            <a:ext cx="3962400" cy="6093976"/>
          </a:xfrm>
          <a:prstGeom prst="rect">
            <a:avLst/>
          </a:prstGeom>
          <a:noFill/>
          <a:ln w="9525">
            <a:solidFill>
              <a:srgbClr val="FF6600"/>
            </a:solidFill>
            <a:miter lim="800000"/>
            <a:headEnd/>
            <a:tailEnd/>
          </a:ln>
        </p:spPr>
        <p:txBody>
          <a:bodyPr wrap="square" numCol="1">
            <a:spAutoFit/>
          </a:bodyPr>
          <a:lstStyle/>
          <a:p>
            <a:pPr algn="just">
              <a:lnSpc>
                <a:spcPct val="150000"/>
              </a:lnSpc>
              <a:buFontTx/>
              <a:buChar char="•"/>
            </a:pPr>
            <a:r>
              <a:rPr lang="en-SG" sz="2000" b="1" dirty="0">
                <a:solidFill>
                  <a:schemeClr val="bg2"/>
                </a:solidFill>
                <a:latin typeface="Calibri" pitchFamily="34" charset="0"/>
              </a:rPr>
              <a:t> On the main </a:t>
            </a:r>
            <a:r>
              <a:rPr lang="en-SG" sz="2000" b="1" dirty="0" err="1">
                <a:solidFill>
                  <a:schemeClr val="bg2"/>
                </a:solidFill>
                <a:latin typeface="Calibri" pitchFamily="34" charset="0"/>
              </a:rPr>
              <a:t>Bhadar</a:t>
            </a:r>
            <a:r>
              <a:rPr lang="en-SG" sz="2000" b="1" dirty="0">
                <a:solidFill>
                  <a:schemeClr val="bg2"/>
                </a:solidFill>
                <a:latin typeface="Calibri" pitchFamily="34" charset="0"/>
              </a:rPr>
              <a:t> River, 5 check dams are constructed to reduce the flow </a:t>
            </a:r>
            <a:r>
              <a:rPr lang="en-SG" sz="2000" b="1" dirty="0" smtClean="0">
                <a:solidFill>
                  <a:schemeClr val="bg2"/>
                </a:solidFill>
                <a:latin typeface="Calibri" pitchFamily="34" charset="0"/>
              </a:rPr>
              <a:t>velocity.</a:t>
            </a:r>
          </a:p>
          <a:p>
            <a:pPr algn="just">
              <a:lnSpc>
                <a:spcPct val="150000"/>
              </a:lnSpc>
              <a:buFontTx/>
              <a:buChar char="•"/>
            </a:pPr>
            <a:r>
              <a:rPr lang="en-SG" sz="2000" b="1" dirty="0" smtClean="0">
                <a:solidFill>
                  <a:schemeClr val="bg2"/>
                </a:solidFill>
                <a:latin typeface="Calibri" pitchFamily="34" charset="0"/>
              </a:rPr>
              <a:t>Drainage </a:t>
            </a:r>
            <a:r>
              <a:rPr lang="en-SG" sz="2000" b="1" dirty="0">
                <a:solidFill>
                  <a:schemeClr val="bg2"/>
                </a:solidFill>
                <a:latin typeface="Calibri" pitchFamily="34" charset="0"/>
              </a:rPr>
              <a:t>line treatment were carried out on two local streams which covers at least </a:t>
            </a:r>
            <a:r>
              <a:rPr lang="en-SG" sz="2000" b="1" dirty="0" smtClean="0">
                <a:solidFill>
                  <a:schemeClr val="bg2"/>
                </a:solidFill>
                <a:latin typeface="Calibri" pitchFamily="34" charset="0"/>
              </a:rPr>
              <a:t>7 check-dams in series. </a:t>
            </a:r>
            <a:r>
              <a:rPr lang="en-SG" sz="2000" b="1" dirty="0">
                <a:solidFill>
                  <a:schemeClr val="bg2"/>
                </a:solidFill>
                <a:latin typeface="Calibri" pitchFamily="34" charset="0"/>
              </a:rPr>
              <a:t>Local stream with an approximate length of 2.5 km originates from an ancient pond and joins river </a:t>
            </a:r>
            <a:r>
              <a:rPr lang="en-SG" sz="2000" b="1" dirty="0" err="1">
                <a:solidFill>
                  <a:schemeClr val="bg2"/>
                </a:solidFill>
                <a:latin typeface="Calibri" pitchFamily="34" charset="0"/>
              </a:rPr>
              <a:t>Bharad</a:t>
            </a:r>
            <a:r>
              <a:rPr lang="en-SG" sz="2000" b="1" dirty="0">
                <a:solidFill>
                  <a:schemeClr val="bg2"/>
                </a:solidFill>
                <a:latin typeface="Calibri" pitchFamily="34" charset="0"/>
              </a:rPr>
              <a:t> in </a:t>
            </a:r>
            <a:r>
              <a:rPr lang="en-SG" sz="2000" b="1" dirty="0" err="1">
                <a:solidFill>
                  <a:schemeClr val="bg2"/>
                </a:solidFill>
                <a:latin typeface="Calibri" pitchFamily="34" charset="0"/>
              </a:rPr>
              <a:t>Nowgaon</a:t>
            </a:r>
            <a:r>
              <a:rPr lang="en-SG" sz="2000" b="1" dirty="0">
                <a:solidFill>
                  <a:schemeClr val="bg2"/>
                </a:solidFill>
                <a:latin typeface="Calibri" pitchFamily="34" charset="0"/>
              </a:rPr>
              <a:t> block</a:t>
            </a:r>
            <a:r>
              <a:rPr lang="en-SG" sz="2000" b="1" dirty="0" smtClean="0">
                <a:solidFill>
                  <a:schemeClr val="bg2"/>
                </a:solidFill>
                <a:latin typeface="Calibri" pitchFamily="34" charset="0"/>
              </a:rPr>
              <a:t>.</a:t>
            </a:r>
          </a:p>
          <a:p>
            <a:pPr algn="just">
              <a:lnSpc>
                <a:spcPct val="150000"/>
              </a:lnSpc>
            </a:pPr>
            <a:endParaRPr lang="en-SG" sz="2000" b="1" dirty="0" smtClean="0">
              <a:solidFill>
                <a:schemeClr val="bg2"/>
              </a:solidFill>
              <a:latin typeface="Calibri" pitchFamily="34" charset="0"/>
            </a:endParaRPr>
          </a:p>
          <a:p>
            <a:pPr algn="just">
              <a:lnSpc>
                <a:spcPct val="150000"/>
              </a:lnSpc>
            </a:pPr>
            <a:endParaRPr lang="en-SG" sz="2000" b="1" dirty="0">
              <a:solidFill>
                <a:schemeClr val="bg2"/>
              </a:solidFill>
              <a:latin typeface="Calibri" pitchFamily="34" charset="0"/>
            </a:endParaRPr>
          </a:p>
        </p:txBody>
      </p:sp>
      <p:sp>
        <p:nvSpPr>
          <p:cNvPr id="8" name="TextBox 7"/>
          <p:cNvSpPr txBox="1"/>
          <p:nvPr/>
        </p:nvSpPr>
        <p:spPr>
          <a:xfrm>
            <a:off x="4495800" y="609600"/>
            <a:ext cx="4648200" cy="6093976"/>
          </a:xfrm>
          <a:prstGeom prst="rect">
            <a:avLst/>
          </a:prstGeom>
          <a:noFill/>
          <a:ln>
            <a:solidFill>
              <a:srgbClr val="FF0000"/>
            </a:solidFill>
          </a:ln>
        </p:spPr>
        <p:txBody>
          <a:bodyPr wrap="square" rtlCol="0">
            <a:spAutoFit/>
          </a:bodyPr>
          <a:lstStyle/>
          <a:p>
            <a:pPr algn="just">
              <a:lnSpc>
                <a:spcPct val="150000"/>
              </a:lnSpc>
            </a:pPr>
            <a:r>
              <a:rPr lang="en-SG" sz="2000" b="1" dirty="0" smtClean="0">
                <a:solidFill>
                  <a:schemeClr val="bg2"/>
                </a:solidFill>
                <a:latin typeface="Calibri" pitchFamily="34" charset="0"/>
              </a:rPr>
              <a:t>• As part of drainage line treatment 7 check dams are constructed in a series on one stream from its starting point till end point and on another stream coming from north direction of </a:t>
            </a:r>
            <a:r>
              <a:rPr lang="en-SG" sz="2000" b="1" dirty="0" err="1" smtClean="0">
                <a:solidFill>
                  <a:schemeClr val="bg2"/>
                </a:solidFill>
                <a:latin typeface="Calibri" pitchFamily="34" charset="0"/>
              </a:rPr>
              <a:t>Bhadar</a:t>
            </a:r>
            <a:r>
              <a:rPr lang="en-SG" sz="2000" b="1" dirty="0" smtClean="0">
                <a:solidFill>
                  <a:schemeClr val="bg2"/>
                </a:solidFill>
                <a:latin typeface="Calibri" pitchFamily="34" charset="0"/>
              </a:rPr>
              <a:t> river, two Stop dam are constructed.</a:t>
            </a:r>
          </a:p>
          <a:p>
            <a:pPr algn="just">
              <a:lnSpc>
                <a:spcPct val="150000"/>
              </a:lnSpc>
              <a:buFont typeface="Arial" pitchFamily="34" charset="0"/>
              <a:buChar char="•"/>
            </a:pPr>
            <a:r>
              <a:rPr lang="en-SG" sz="2000" b="1" dirty="0" smtClean="0">
                <a:solidFill>
                  <a:schemeClr val="bg2"/>
                </a:solidFill>
                <a:latin typeface="Calibri" pitchFamily="34" charset="0"/>
              </a:rPr>
              <a:t>From year 2003-2011, total 45 check-dams have been constructed on </a:t>
            </a:r>
            <a:r>
              <a:rPr lang="en-SG" sz="2000" b="1" dirty="0" err="1" smtClean="0">
                <a:solidFill>
                  <a:schemeClr val="bg2"/>
                </a:solidFill>
                <a:latin typeface="Calibri" pitchFamily="34" charset="0"/>
              </a:rPr>
              <a:t>Bhadar</a:t>
            </a:r>
            <a:r>
              <a:rPr lang="en-SG" sz="2000" b="1" dirty="0" smtClean="0">
                <a:solidFill>
                  <a:schemeClr val="bg2"/>
                </a:solidFill>
                <a:latin typeface="Calibri" pitchFamily="34" charset="0"/>
              </a:rPr>
              <a:t> River Basin.</a:t>
            </a:r>
          </a:p>
          <a:p>
            <a:pPr algn="just">
              <a:lnSpc>
                <a:spcPct val="150000"/>
              </a:lnSpc>
              <a:buFont typeface="Arial" pitchFamily="34" charset="0"/>
              <a:buChar char="•"/>
            </a:pPr>
            <a:r>
              <a:rPr lang="en-SG" sz="2000" b="1" dirty="0" smtClean="0">
                <a:solidFill>
                  <a:schemeClr val="bg2"/>
                </a:solidFill>
                <a:latin typeface="Calibri" pitchFamily="34" charset="0"/>
              </a:rPr>
              <a:t>30 observation wells, 6 RWH structures, 3 rain gauge stations has been established in villages of </a:t>
            </a:r>
            <a:r>
              <a:rPr lang="en-SG" sz="2000" b="1" dirty="0" err="1" smtClean="0">
                <a:solidFill>
                  <a:schemeClr val="bg2"/>
                </a:solidFill>
                <a:latin typeface="Calibri" pitchFamily="34" charset="0"/>
              </a:rPr>
              <a:t>Bhadar</a:t>
            </a:r>
            <a:r>
              <a:rPr lang="en-SG" sz="2000" b="1" dirty="0" smtClean="0">
                <a:solidFill>
                  <a:schemeClr val="bg2"/>
                </a:solidFill>
                <a:latin typeface="Calibri" pitchFamily="34" charset="0"/>
              </a:rPr>
              <a:t> River Basin.</a:t>
            </a:r>
          </a:p>
          <a:p>
            <a:pPr algn="just">
              <a:lnSpc>
                <a:spcPct val="150000"/>
              </a:lnSpc>
            </a:pPr>
            <a:endParaRPr lang="en-US" sz="2000" dirty="0">
              <a:solidFill>
                <a:schemeClr val="bg2"/>
              </a:solidFill>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5CB25B3-47E1-450C-915D-C2872697DCA7}" type="slidenum">
              <a:rPr lang="en-US" smtClean="0"/>
              <a:pPr/>
              <a:t>13</a:t>
            </a:fld>
            <a:endParaRPr lang="en-US"/>
          </a:p>
        </p:txBody>
      </p:sp>
      <p:sp>
        <p:nvSpPr>
          <p:cNvPr id="3" name="Rectangle 5"/>
          <p:cNvSpPr>
            <a:spLocks noChangeArrowheads="1"/>
          </p:cNvSpPr>
          <p:nvPr/>
        </p:nvSpPr>
        <p:spPr bwMode="auto">
          <a:xfrm>
            <a:off x="0" y="0"/>
            <a:ext cx="8893175" cy="523220"/>
          </a:xfrm>
          <a:prstGeom prst="rect">
            <a:avLst/>
          </a:prstGeom>
          <a:solidFill>
            <a:schemeClr val="bg2"/>
          </a:solidFill>
          <a:ln w="9525">
            <a:noFill/>
            <a:miter lim="800000"/>
            <a:headEnd/>
            <a:tailEnd/>
          </a:ln>
        </p:spPr>
        <p:txBody>
          <a:bodyPr>
            <a:spAutoFit/>
          </a:bodyPr>
          <a:lstStyle/>
          <a:p>
            <a:pPr algn="ctr"/>
            <a:r>
              <a:rPr lang="en-SG" sz="2800" b="1" dirty="0" smtClean="0">
                <a:solidFill>
                  <a:srgbClr val="FF0000"/>
                </a:solidFill>
                <a:latin typeface="Andalus" pitchFamily="2" charset="-78"/>
              </a:rPr>
              <a:t> Water-shed INITIATIVES in </a:t>
            </a:r>
            <a:r>
              <a:rPr lang="en-SG" sz="2800" b="1" dirty="0" err="1" smtClean="0">
                <a:solidFill>
                  <a:srgbClr val="FF0000"/>
                </a:solidFill>
                <a:latin typeface="Andalus" pitchFamily="2" charset="-78"/>
              </a:rPr>
              <a:t>Karpia</a:t>
            </a:r>
            <a:r>
              <a:rPr lang="en-SG" sz="2800" b="1" dirty="0" smtClean="0">
                <a:solidFill>
                  <a:srgbClr val="FF0000"/>
                </a:solidFill>
                <a:latin typeface="Andalus" pitchFamily="2" charset="-78"/>
              </a:rPr>
              <a:t> River Sub-basin</a:t>
            </a:r>
            <a:endParaRPr lang="en-SG" sz="2800" b="1" dirty="0">
              <a:solidFill>
                <a:srgbClr val="FF0000"/>
              </a:solidFill>
              <a:latin typeface="Andalus" pitchFamily="2" charset="-78"/>
            </a:endParaRPr>
          </a:p>
        </p:txBody>
      </p:sp>
      <p:pic>
        <p:nvPicPr>
          <p:cNvPr id="5" name="Picture 4" descr="DSCF9079.JPG"/>
          <p:cNvPicPr>
            <a:picLocks noChangeAspect="1"/>
          </p:cNvPicPr>
          <p:nvPr/>
        </p:nvPicPr>
        <p:blipFill>
          <a:blip r:embed="rId2" cstate="print"/>
          <a:stretch>
            <a:fillRect/>
          </a:stretch>
        </p:blipFill>
        <p:spPr>
          <a:xfrm>
            <a:off x="2362200" y="685800"/>
            <a:ext cx="2362200" cy="6172200"/>
          </a:xfrm>
          <a:prstGeom prst="rect">
            <a:avLst/>
          </a:prstGeom>
          <a:ln>
            <a:noFill/>
          </a:ln>
          <a:effectLst>
            <a:softEdge rad="112500"/>
          </a:effectLst>
        </p:spPr>
      </p:pic>
      <p:pic>
        <p:nvPicPr>
          <p:cNvPr id="6" name="Picture 5" descr="DSCF9105.JPG"/>
          <p:cNvPicPr>
            <a:picLocks noChangeAspect="1"/>
          </p:cNvPicPr>
          <p:nvPr/>
        </p:nvPicPr>
        <p:blipFill>
          <a:blip r:embed="rId3" cstate="print"/>
          <a:stretch>
            <a:fillRect/>
          </a:stretch>
        </p:blipFill>
        <p:spPr>
          <a:xfrm>
            <a:off x="4572000" y="685800"/>
            <a:ext cx="2286000" cy="6172200"/>
          </a:xfrm>
          <a:prstGeom prst="rect">
            <a:avLst/>
          </a:prstGeom>
          <a:ln>
            <a:noFill/>
          </a:ln>
          <a:effectLst>
            <a:softEdge rad="112500"/>
          </a:effectLst>
        </p:spPr>
      </p:pic>
      <p:pic>
        <p:nvPicPr>
          <p:cNvPr id="7" name="Picture 6" descr="DSCF9598.JPG"/>
          <p:cNvPicPr>
            <a:picLocks noChangeAspect="1"/>
          </p:cNvPicPr>
          <p:nvPr/>
        </p:nvPicPr>
        <p:blipFill>
          <a:blip r:embed="rId4" cstate="print"/>
          <a:stretch>
            <a:fillRect/>
          </a:stretch>
        </p:blipFill>
        <p:spPr>
          <a:xfrm>
            <a:off x="6705600" y="609600"/>
            <a:ext cx="2438400" cy="6248400"/>
          </a:xfrm>
          <a:prstGeom prst="rect">
            <a:avLst/>
          </a:prstGeom>
          <a:ln>
            <a:noFill/>
          </a:ln>
          <a:effectLst>
            <a:softEdge rad="112500"/>
          </a:effectLst>
        </p:spPr>
      </p:pic>
      <p:pic>
        <p:nvPicPr>
          <p:cNvPr id="8" name="Picture 7" descr="DSCF2850.JPG"/>
          <p:cNvPicPr/>
          <p:nvPr/>
        </p:nvPicPr>
        <p:blipFill>
          <a:blip r:embed="rId5"/>
          <a:stretch>
            <a:fillRect/>
          </a:stretch>
        </p:blipFill>
        <p:spPr>
          <a:xfrm>
            <a:off x="0" y="685800"/>
            <a:ext cx="2514600" cy="6172200"/>
          </a:xfrm>
          <a:prstGeom prst="rect">
            <a:avLst/>
          </a:prstGeom>
          <a:ln>
            <a:noFill/>
          </a:ln>
          <a:effectLst>
            <a:softEdge rad="112500"/>
          </a:effectLst>
        </p:spPr>
      </p:pic>
      <p:sp>
        <p:nvSpPr>
          <p:cNvPr id="9" name="TextBox 8"/>
          <p:cNvSpPr txBox="1"/>
          <p:nvPr/>
        </p:nvSpPr>
        <p:spPr>
          <a:xfrm>
            <a:off x="304800" y="838200"/>
            <a:ext cx="8534400" cy="5016758"/>
          </a:xfrm>
          <a:prstGeom prst="rect">
            <a:avLst/>
          </a:prstGeom>
          <a:noFill/>
        </p:spPr>
        <p:txBody>
          <a:bodyPr wrap="square" rtlCol="0">
            <a:spAutoFit/>
          </a:bodyPr>
          <a:lstStyle/>
          <a:p>
            <a:pPr algn="just">
              <a:buFont typeface="Wingdings" pitchFamily="2" charset="2"/>
              <a:buChar char="q"/>
            </a:pPr>
            <a:r>
              <a:rPr lang="en-US" sz="3200" b="1" dirty="0" smtClean="0">
                <a:solidFill>
                  <a:srgbClr val="FF0000"/>
                </a:solidFill>
                <a:latin typeface="Calibri" pitchFamily="34" charset="0"/>
              </a:rPr>
              <a:t>Under Unnati-1 Project total 5 check-dams have been constructed in 4 villages</a:t>
            </a:r>
          </a:p>
          <a:p>
            <a:pPr algn="just"/>
            <a:endParaRPr lang="en-US" sz="3200" b="1" dirty="0" smtClean="0">
              <a:solidFill>
                <a:srgbClr val="FF0000"/>
              </a:solidFill>
              <a:latin typeface="Calibri" pitchFamily="34" charset="0"/>
            </a:endParaRPr>
          </a:p>
          <a:p>
            <a:pPr algn="just">
              <a:buFont typeface="Wingdings" pitchFamily="2" charset="2"/>
              <a:buChar char="q"/>
            </a:pPr>
            <a:r>
              <a:rPr lang="en-US" sz="3200" b="1" dirty="0" smtClean="0">
                <a:solidFill>
                  <a:srgbClr val="FF0000"/>
                </a:solidFill>
                <a:latin typeface="Calibri" pitchFamily="34" charset="0"/>
              </a:rPr>
              <a:t>Under Unnati-2 Project total 9 check-dams have been constructed.</a:t>
            </a:r>
          </a:p>
          <a:p>
            <a:pPr algn="just"/>
            <a:endParaRPr lang="en-US" sz="3200" b="1" dirty="0" smtClean="0">
              <a:solidFill>
                <a:srgbClr val="FF0000"/>
              </a:solidFill>
              <a:latin typeface="Calibri" pitchFamily="34" charset="0"/>
            </a:endParaRPr>
          </a:p>
          <a:p>
            <a:pPr algn="just">
              <a:buFont typeface="Wingdings" pitchFamily="2" charset="2"/>
              <a:buChar char="q"/>
            </a:pPr>
            <a:r>
              <a:rPr lang="en-US" sz="3200" b="1" dirty="0" smtClean="0">
                <a:solidFill>
                  <a:srgbClr val="FF0000"/>
                </a:solidFill>
                <a:latin typeface="Calibri" pitchFamily="34" charset="0"/>
              </a:rPr>
              <a:t>Under Unnati-3 Watershed Project-</a:t>
            </a:r>
            <a:r>
              <a:rPr lang="en-US" sz="3200" b="1" dirty="0" err="1" smtClean="0">
                <a:solidFill>
                  <a:srgbClr val="FF0000"/>
                </a:solidFill>
                <a:latin typeface="Calibri" pitchFamily="34" charset="0"/>
              </a:rPr>
              <a:t>Sunehra</a:t>
            </a:r>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Kal</a:t>
            </a:r>
            <a:r>
              <a:rPr lang="en-US" sz="3200" b="1" dirty="0" smtClean="0">
                <a:solidFill>
                  <a:srgbClr val="FF0000"/>
                </a:solidFill>
                <a:latin typeface="Calibri" pitchFamily="34" charset="0"/>
              </a:rPr>
              <a:t>, till now 10 check-dams have been constructed.</a:t>
            </a:r>
          </a:p>
          <a:p>
            <a:pPr algn="just"/>
            <a:endParaRPr lang="en-US" sz="3200" b="1" dirty="0">
              <a:solidFill>
                <a:srgbClr val="FF0000"/>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000_1796"/>
          <p:cNvPicPr>
            <a:picLocks noGrp="1" noChangeAspect="1" noChangeArrowheads="1"/>
          </p:cNvPicPr>
          <p:nvPr>
            <p:ph type="body" idx="1"/>
          </p:nvPr>
        </p:nvPicPr>
        <p:blipFill>
          <a:blip r:embed="rId2" cstate="print"/>
          <a:srcRect/>
          <a:stretch>
            <a:fillRect/>
          </a:stretch>
        </p:blipFill>
        <p:spPr>
          <a:xfrm>
            <a:off x="323850" y="838200"/>
            <a:ext cx="4095750" cy="2971800"/>
          </a:xfrm>
          <a:noFill/>
          <a:ln/>
        </p:spPr>
      </p:pic>
      <p:pic>
        <p:nvPicPr>
          <p:cNvPr id="30725" name="Picture 5" descr="000_2471"/>
          <p:cNvPicPr>
            <a:picLocks noChangeAspect="1" noChangeArrowheads="1"/>
          </p:cNvPicPr>
          <p:nvPr/>
        </p:nvPicPr>
        <p:blipFill>
          <a:blip r:embed="rId3"/>
          <a:srcRect/>
          <a:stretch>
            <a:fillRect/>
          </a:stretch>
        </p:blipFill>
        <p:spPr bwMode="auto">
          <a:xfrm>
            <a:off x="4500563" y="838201"/>
            <a:ext cx="4267200" cy="2971800"/>
          </a:xfrm>
          <a:prstGeom prst="rect">
            <a:avLst/>
          </a:prstGeom>
          <a:noFill/>
        </p:spPr>
      </p:pic>
      <p:pic>
        <p:nvPicPr>
          <p:cNvPr id="30726" name="Picture 6" descr="000_1381"/>
          <p:cNvPicPr>
            <a:picLocks noChangeAspect="1" noChangeArrowheads="1"/>
          </p:cNvPicPr>
          <p:nvPr/>
        </p:nvPicPr>
        <p:blipFill>
          <a:blip r:embed="rId4" cstate="print"/>
          <a:srcRect/>
          <a:stretch>
            <a:fillRect/>
          </a:stretch>
        </p:blipFill>
        <p:spPr bwMode="auto">
          <a:xfrm>
            <a:off x="304800" y="3886200"/>
            <a:ext cx="4122738" cy="2782888"/>
          </a:xfrm>
          <a:prstGeom prst="rect">
            <a:avLst/>
          </a:prstGeom>
          <a:noFill/>
        </p:spPr>
      </p:pic>
      <p:pic>
        <p:nvPicPr>
          <p:cNvPr id="30727" name="Picture 7" descr="000_2357"/>
          <p:cNvPicPr>
            <a:picLocks noChangeAspect="1" noChangeArrowheads="1"/>
          </p:cNvPicPr>
          <p:nvPr/>
        </p:nvPicPr>
        <p:blipFill>
          <a:blip r:embed="rId5"/>
          <a:srcRect/>
          <a:stretch>
            <a:fillRect/>
          </a:stretch>
        </p:blipFill>
        <p:spPr bwMode="auto">
          <a:xfrm>
            <a:off x="4500563" y="3886200"/>
            <a:ext cx="4262437" cy="2781300"/>
          </a:xfrm>
          <a:prstGeom prst="rect">
            <a:avLst/>
          </a:prstGeom>
          <a:noFill/>
        </p:spPr>
      </p:pic>
      <p:sp>
        <p:nvSpPr>
          <p:cNvPr id="7" name="Rectangle 3"/>
          <p:cNvSpPr txBox="1">
            <a:spLocks noChangeArrowheads="1"/>
          </p:cNvSpPr>
          <p:nvPr/>
        </p:nvSpPr>
        <p:spPr bwMode="auto">
          <a:xfrm>
            <a:off x="304800" y="838200"/>
            <a:ext cx="8534400" cy="5791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r>
              <a:rPr kumimoji="0" lang="en-US" sz="2800" b="1" i="0" u="none" strike="noStrike" kern="0" cap="none" spc="0" normalizeH="0" baseline="0" noProof="0" dirty="0" smtClean="0">
                <a:ln>
                  <a:noFill/>
                </a:ln>
                <a:solidFill>
                  <a:srgbClr val="FFC000"/>
                </a:solidFill>
                <a:effectLst/>
                <a:uLnTx/>
                <a:uFillTx/>
                <a:latin typeface="Calibri" pitchFamily="34" charset="0"/>
                <a:ea typeface="+mn-ea"/>
                <a:cs typeface="+mn-cs"/>
              </a:rPr>
              <a:t>community projects cannot remain in isolation and pockets or islands of good practice need to be scaled-up and linked.</a:t>
            </a:r>
          </a:p>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r>
              <a:rPr kumimoji="0" lang="en-US" sz="2800" b="1" i="0" u="none" strike="noStrike" kern="0" cap="none" spc="0" normalizeH="0" baseline="0" noProof="0" dirty="0" err="1" smtClean="0">
                <a:ln>
                  <a:noFill/>
                </a:ln>
                <a:solidFill>
                  <a:srgbClr val="FFC000"/>
                </a:solidFill>
                <a:effectLst/>
                <a:uLnTx/>
                <a:uFillTx/>
                <a:latin typeface="Calibri" pitchFamily="34" charset="0"/>
                <a:ea typeface="+mn-ea"/>
                <a:cs typeface="+mn-cs"/>
              </a:rPr>
              <a:t>Haritika</a:t>
            </a:r>
            <a:r>
              <a:rPr kumimoji="0" lang="en-US" sz="2800" b="1" i="0" u="none" strike="noStrike" kern="0" cap="none" spc="0" normalizeH="0" baseline="0" noProof="0" dirty="0" smtClean="0">
                <a:ln>
                  <a:noFill/>
                </a:ln>
                <a:solidFill>
                  <a:srgbClr val="FFC000"/>
                </a:solidFill>
                <a:effectLst/>
                <a:uLnTx/>
                <a:uFillTx/>
                <a:latin typeface="Calibri" pitchFamily="34" charset="0"/>
                <a:ea typeface="+mn-ea"/>
                <a:cs typeface="+mn-cs"/>
              </a:rPr>
              <a:t> helps communities engage effectively with those at district, regional and national levels and advocate for their government to recognize and enforce community schemes.</a:t>
            </a:r>
          </a:p>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r>
              <a:rPr kumimoji="0" lang="en-US" sz="2800" b="1" i="0" u="none" strike="noStrike" kern="0" cap="none" spc="0" normalizeH="0" baseline="0" noProof="0" dirty="0" smtClean="0">
                <a:ln>
                  <a:noFill/>
                </a:ln>
                <a:solidFill>
                  <a:srgbClr val="FFC000"/>
                </a:solidFill>
                <a:effectLst/>
                <a:uLnTx/>
                <a:uFillTx/>
                <a:latin typeface="Calibri" pitchFamily="34" charset="0"/>
                <a:ea typeface="+mn-ea"/>
                <a:cs typeface="+mn-cs"/>
              </a:rPr>
              <a:t>Community-based initiatives requires sustained financial input and capacity building.</a:t>
            </a:r>
          </a:p>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endParaRPr kumimoji="0" lang="en-US" sz="2800" b="1" i="0" u="none" strike="noStrike" kern="0" cap="none" spc="0" normalizeH="0" baseline="0" noProof="0" dirty="0" smtClean="0">
              <a:ln>
                <a:noFill/>
              </a:ln>
              <a:solidFill>
                <a:srgbClr val="FFC000"/>
              </a:solidFill>
              <a:effectLst/>
              <a:uLnTx/>
              <a:uFillTx/>
              <a:latin typeface="Calibri" pitchFamily="34" charset="0"/>
              <a:ea typeface="+mn-ea"/>
              <a:cs typeface="+mn-cs"/>
            </a:endParaRPr>
          </a:p>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endParaRPr kumimoji="0" lang="en-US" sz="2800" b="1" i="0" u="none" strike="noStrike" kern="0" cap="none" spc="0" normalizeH="0" baseline="0" noProof="0" dirty="0" smtClean="0">
              <a:ln>
                <a:noFill/>
              </a:ln>
              <a:solidFill>
                <a:srgbClr val="FFC000"/>
              </a:solidFill>
              <a:effectLst/>
              <a:uLnTx/>
              <a:uFillTx/>
              <a:latin typeface="Calibri" pitchFamily="34" charset="0"/>
              <a:ea typeface="+mn-ea"/>
              <a:cs typeface="+mn-cs"/>
            </a:endParaRPr>
          </a:p>
          <a:p>
            <a:pPr marL="342900" marR="0" lvl="0" indent="-342900" algn="just" defTabSz="914400" rtl="0" eaLnBrk="1" fontAlgn="base" latinLnBrk="0" hangingPunct="1">
              <a:lnSpc>
                <a:spcPct val="150000"/>
              </a:lnSpc>
              <a:spcBef>
                <a:spcPct val="20000"/>
              </a:spcBef>
              <a:spcAft>
                <a:spcPct val="0"/>
              </a:spcAft>
              <a:buClr>
                <a:schemeClr val="hlink"/>
              </a:buClr>
              <a:buSzPct val="60000"/>
              <a:buFont typeface="Wingdings" pitchFamily="2" charset="2"/>
              <a:buChar char="n"/>
              <a:tabLst/>
              <a:defRPr/>
            </a:pPr>
            <a:endParaRPr kumimoji="0" lang="en-US" sz="2800" b="1" i="0" u="none" strike="noStrike" kern="0" cap="none" spc="0" normalizeH="0" baseline="0" noProof="0" dirty="0">
              <a:ln>
                <a:noFill/>
              </a:ln>
              <a:solidFill>
                <a:srgbClr val="FFC000"/>
              </a:solidFill>
              <a:effectLst/>
              <a:uLnTx/>
              <a:uFillTx/>
              <a:latin typeface="Calibri" pitchFamily="34" charset="0"/>
              <a:ea typeface="+mn-ea"/>
              <a:cs typeface="+mn-cs"/>
            </a:endParaRPr>
          </a:p>
        </p:txBody>
      </p:sp>
      <p:sp>
        <p:nvSpPr>
          <p:cNvPr id="8" name="Rectangle 2"/>
          <p:cNvSpPr txBox="1">
            <a:spLocks noChangeArrowheads="1"/>
          </p:cNvSpPr>
          <p:nvPr/>
        </p:nvSpPr>
        <p:spPr bwMode="auto">
          <a:xfrm>
            <a:off x="1143000" y="0"/>
            <a:ext cx="6096000" cy="762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mj-lt"/>
                <a:ea typeface="+mj-ea"/>
                <a:cs typeface="+mj-cs"/>
              </a:rPr>
              <a:t>Community Is Key</a:t>
            </a:r>
            <a:endParaRPr kumimoji="0" lang="en-US" sz="48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Grp="1" noChangeArrowheads="1"/>
          </p:cNvSpPr>
          <p:nvPr>
            <p:ph type="sldNum" sz="quarter" idx="4"/>
          </p:nvPr>
        </p:nvSpPr>
        <p:spPr/>
        <p:txBody>
          <a:bodyPr/>
          <a:lstStyle/>
          <a:p>
            <a:fld id="{64559810-CEF3-482F-A2F2-B0C6221DC589}" type="slidenum">
              <a:rPr lang="en-US"/>
              <a:pPr/>
              <a:t>15</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6633F8F-BA3F-43F7-B3EF-32E41B2D6022}" type="slidenum">
              <a:rPr lang="en-US"/>
              <a:pPr/>
              <a:t>16</a:t>
            </a:fld>
            <a:endParaRPr lang="en-US"/>
          </a:p>
        </p:txBody>
      </p:sp>
      <p:pic>
        <p:nvPicPr>
          <p:cNvPr id="2050" name="Picture 2"/>
          <p:cNvPicPr>
            <a:picLocks noChangeAspect="1" noChangeArrowheads="1"/>
          </p:cNvPicPr>
          <p:nvPr/>
        </p:nvPicPr>
        <p:blipFill>
          <a:blip r:embed="rId2"/>
          <a:srcRect/>
          <a:stretch>
            <a:fillRect/>
          </a:stretch>
        </p:blipFill>
        <p:spPr bwMode="auto">
          <a:xfrm>
            <a:off x="228600" y="762000"/>
            <a:ext cx="8610600" cy="3124200"/>
          </a:xfrm>
          <a:prstGeom prst="rect">
            <a:avLst/>
          </a:prstGeom>
          <a:noFill/>
          <a:ln w="9525">
            <a:noFill/>
            <a:miter lim="800000"/>
            <a:headEnd/>
            <a:tailEnd/>
          </a:ln>
          <a:effectLst/>
        </p:spPr>
      </p:pic>
      <p:sp>
        <p:nvSpPr>
          <p:cNvPr id="4" name="TextBox 3"/>
          <p:cNvSpPr txBox="1"/>
          <p:nvPr/>
        </p:nvSpPr>
        <p:spPr>
          <a:xfrm>
            <a:off x="0" y="152400"/>
            <a:ext cx="914399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latin typeface="Calibri" pitchFamily="34" charset="0"/>
              </a:rPr>
              <a:t>The Approach used to Initiate Water Security Planning  in </a:t>
            </a:r>
            <a:r>
              <a:rPr lang="en-US" b="1" dirty="0" err="1" smtClean="0">
                <a:latin typeface="Calibri" pitchFamily="34" charset="0"/>
              </a:rPr>
              <a:t>Bundelkhand</a:t>
            </a:r>
            <a:r>
              <a:rPr lang="en-US" b="1" dirty="0" smtClean="0">
                <a:latin typeface="Calibri" pitchFamily="34" charset="0"/>
              </a:rPr>
              <a:t> </a:t>
            </a:r>
            <a:endParaRPr lang="en-US" b="1" dirty="0">
              <a:latin typeface="Calibri" pitchFamily="34" charset="0"/>
            </a:endParaRPr>
          </a:p>
        </p:txBody>
      </p:sp>
      <p:sp>
        <p:nvSpPr>
          <p:cNvPr id="6" name="TextBox 5"/>
          <p:cNvSpPr txBox="1"/>
          <p:nvPr/>
        </p:nvSpPr>
        <p:spPr>
          <a:xfrm>
            <a:off x="0" y="3886200"/>
            <a:ext cx="9144000" cy="3788858"/>
          </a:xfrm>
          <a:prstGeom prst="rect">
            <a:avLst/>
          </a:prstGeom>
          <a:noFill/>
        </p:spPr>
        <p:txBody>
          <a:bodyPr wrap="square" rtlCol="0">
            <a:spAutoFit/>
          </a:bodyPr>
          <a:lstStyle/>
          <a:p>
            <a:pPr>
              <a:lnSpc>
                <a:spcPct val="150000"/>
              </a:lnSpc>
              <a:buFont typeface="Wingdings" pitchFamily="2" charset="2"/>
              <a:buChar char="q"/>
            </a:pPr>
            <a:r>
              <a:rPr lang="en-US" sz="1800" b="1" dirty="0" smtClean="0">
                <a:latin typeface="Calibri" pitchFamily="34" charset="0"/>
              </a:rPr>
              <a:t>Attempts are being made to introduce the ongoing monitoring of agricultural wells so that the community can understand the demand and supply side of water management.</a:t>
            </a:r>
          </a:p>
          <a:p>
            <a:pPr>
              <a:lnSpc>
                <a:spcPct val="150000"/>
              </a:lnSpc>
              <a:buFont typeface="Wingdings" pitchFamily="2" charset="2"/>
              <a:buChar char="q"/>
            </a:pPr>
            <a:r>
              <a:rPr lang="en-US" sz="1800" b="1" dirty="0" smtClean="0">
                <a:latin typeface="Calibri" pitchFamily="34" charset="0"/>
              </a:rPr>
              <a:t>Monitoring wells have been set up to provide information about groundwater availability for drinking water supplies near the small dams.</a:t>
            </a:r>
          </a:p>
          <a:p>
            <a:pPr>
              <a:lnSpc>
                <a:spcPct val="150000"/>
              </a:lnSpc>
              <a:buFont typeface="Wingdings" pitchFamily="2" charset="2"/>
              <a:buChar char="q"/>
            </a:pPr>
            <a:r>
              <a:rPr lang="en-US" sz="1800" b="1" dirty="0" smtClean="0">
                <a:latin typeface="Calibri" pitchFamily="34" charset="0"/>
              </a:rPr>
              <a:t>The information collected from ongoing monitoring can be used to assess the risk that groundwater supplies will be depleted, enabling villagers to produce a water security plan outlining water use priorities and allocations.</a:t>
            </a:r>
          </a:p>
          <a:p>
            <a:pPr>
              <a:lnSpc>
                <a:spcPct val="150000"/>
              </a:lnSpc>
            </a:pPr>
            <a:endParaRPr lang="en-US" sz="1800" b="1" dirty="0" smtClean="0">
              <a:latin typeface="Calibri" pitchFamily="34" charset="0"/>
            </a:endParaRPr>
          </a:p>
          <a:p>
            <a:pPr>
              <a:lnSpc>
                <a:spcPct val="150000"/>
              </a:lnSpc>
            </a:pPr>
            <a:endParaRPr lang="en-US" sz="1800" b="1" dirty="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609600"/>
            <a:ext cx="3657600" cy="6096000"/>
          </a:xfrm>
          <a:ln w="28575">
            <a:solidFill>
              <a:srgbClr val="FF0000"/>
            </a:solidFill>
          </a:ln>
        </p:spPr>
        <p:style>
          <a:lnRef idx="1">
            <a:schemeClr val="accent1"/>
          </a:lnRef>
          <a:fillRef idx="2">
            <a:schemeClr val="accent1"/>
          </a:fillRef>
          <a:effectRef idx="1">
            <a:schemeClr val="accent1"/>
          </a:effectRef>
          <a:fontRef idx="minor">
            <a:schemeClr val="dk1"/>
          </a:fontRef>
        </p:style>
        <p:txBody>
          <a:bodyPr>
            <a:noAutofit/>
          </a:bodyPr>
          <a:lstStyle/>
          <a:p>
            <a:pPr algn="just">
              <a:lnSpc>
                <a:spcPct val="150000"/>
              </a:lnSpc>
            </a:pPr>
            <a:r>
              <a:rPr lang="en-US" sz="1600" b="1" dirty="0" smtClean="0">
                <a:solidFill>
                  <a:schemeClr val="bg1"/>
                </a:solidFill>
                <a:latin typeface="Andalus" pitchFamily="2" charset="-78"/>
                <a:cs typeface="Andalus" pitchFamily="2" charset="-78"/>
              </a:rPr>
              <a:t>In each of these villages, a village water &amp; sanitation committee have been constituted.</a:t>
            </a:r>
            <a:endParaRPr lang="en-US" sz="1600" dirty="0" smtClean="0">
              <a:solidFill>
                <a:schemeClr val="bg1"/>
              </a:solidFill>
              <a:latin typeface="Andalus" pitchFamily="2" charset="-78"/>
              <a:cs typeface="Andalus" pitchFamily="2" charset="-78"/>
            </a:endParaRPr>
          </a:p>
          <a:p>
            <a:pPr algn="just">
              <a:lnSpc>
                <a:spcPct val="150000"/>
              </a:lnSpc>
            </a:pPr>
            <a:r>
              <a:rPr lang="en-IN" sz="1600" b="1" dirty="0" smtClean="0">
                <a:solidFill>
                  <a:schemeClr val="bg1"/>
                </a:solidFill>
                <a:latin typeface="Andalus" pitchFamily="2" charset="-78"/>
                <a:cs typeface="Andalus" pitchFamily="2" charset="-78"/>
              </a:rPr>
              <a:t>Strengthening of village level institutions through a series of awareness creation and theme based training programme with the basic objective of ensuring asset  sustainability.</a:t>
            </a:r>
          </a:p>
          <a:p>
            <a:pPr algn="just">
              <a:lnSpc>
                <a:spcPct val="150000"/>
              </a:lnSpc>
            </a:pPr>
            <a:r>
              <a:rPr lang="en-US" sz="1600" b="1" dirty="0" smtClean="0">
                <a:solidFill>
                  <a:schemeClr val="bg1"/>
                </a:solidFill>
                <a:latin typeface="Andalus" pitchFamily="2" charset="-78"/>
                <a:cs typeface="Andalus" pitchFamily="2" charset="-78"/>
              </a:rPr>
              <a:t>In order to ensure participation and ownership among the community members, community contribution has been made mandatory and people contributed Rs. 1000 per family which is deposited in the VWSC account as a corpus</a:t>
            </a:r>
          </a:p>
          <a:p>
            <a:pPr algn="just">
              <a:lnSpc>
                <a:spcPct val="150000"/>
              </a:lnSpc>
            </a:pPr>
            <a:endParaRPr lang="en-US" sz="1600" dirty="0">
              <a:solidFill>
                <a:schemeClr val="bg1"/>
              </a:solidFill>
              <a:latin typeface="Andalus" pitchFamily="2" charset="-78"/>
              <a:cs typeface="Andalus" pitchFamily="2" charset="-78"/>
            </a:endParaRPr>
          </a:p>
        </p:txBody>
      </p:sp>
      <p:sp>
        <p:nvSpPr>
          <p:cNvPr id="4" name="Content Placeholder 3"/>
          <p:cNvSpPr>
            <a:spLocks noGrp="1"/>
          </p:cNvSpPr>
          <p:nvPr>
            <p:ph sz="half" idx="2"/>
          </p:nvPr>
        </p:nvSpPr>
        <p:spPr>
          <a:xfrm>
            <a:off x="3962400" y="609600"/>
            <a:ext cx="5029200" cy="3429000"/>
          </a:xfrm>
          <a:ln w="28575">
            <a:solidFill>
              <a:srgbClr val="FFC000"/>
            </a:solidFill>
          </a:ln>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pPr>
            <a:r>
              <a:rPr lang="en-US" sz="1600" b="1" dirty="0" smtClean="0">
                <a:latin typeface="Andalus" pitchFamily="2" charset="-78"/>
                <a:cs typeface="Andalus" pitchFamily="2" charset="-78"/>
              </a:rPr>
              <a:t>The communities are managing their systems themselves. </a:t>
            </a:r>
          </a:p>
          <a:p>
            <a:pPr algn="just">
              <a:lnSpc>
                <a:spcPct val="150000"/>
              </a:lnSpc>
            </a:pPr>
            <a:r>
              <a:rPr lang="en-US" sz="1600" b="1" dirty="0" smtClean="0">
                <a:latin typeface="Andalus" pitchFamily="2" charset="-78"/>
                <a:cs typeface="Andalus" pitchFamily="2" charset="-78"/>
              </a:rPr>
              <a:t>The VWSC members of  1st phase project villages have their own meeting registers &amp; ledgers.</a:t>
            </a:r>
          </a:p>
          <a:p>
            <a:pPr algn="just">
              <a:lnSpc>
                <a:spcPct val="150000"/>
              </a:lnSpc>
            </a:pPr>
            <a:r>
              <a:rPr lang="en-US" sz="1600" b="1" dirty="0" smtClean="0">
                <a:latin typeface="Andalus" pitchFamily="2" charset="-78"/>
                <a:cs typeface="Andalus" pitchFamily="2" charset="-78"/>
              </a:rPr>
              <a:t> They themselves explains the process adopted for construction of the whole system.</a:t>
            </a:r>
          </a:p>
          <a:p>
            <a:pPr algn="just">
              <a:lnSpc>
                <a:spcPct val="150000"/>
              </a:lnSpc>
            </a:pPr>
            <a:r>
              <a:rPr lang="en-US" sz="1600" b="1" dirty="0" smtClean="0">
                <a:latin typeface="Andalus" pitchFamily="2" charset="-78"/>
                <a:cs typeface="Andalus" pitchFamily="2" charset="-78"/>
              </a:rPr>
              <a:t>For the sustainability of water supply scheme the villagers pay monthly charges that includes operator charges, electricity bills &amp; sustainability charges. </a:t>
            </a:r>
          </a:p>
          <a:p>
            <a:pPr algn="just">
              <a:lnSpc>
                <a:spcPct val="150000"/>
              </a:lnSpc>
            </a:pPr>
            <a:endParaRPr lang="en-US" sz="1600" b="1" dirty="0" smtClean="0">
              <a:latin typeface="Andalus" pitchFamily="2" charset="-78"/>
              <a:cs typeface="Andalus" pitchFamily="2" charset="-78"/>
            </a:endParaRPr>
          </a:p>
          <a:p>
            <a:pPr algn="just">
              <a:lnSpc>
                <a:spcPct val="150000"/>
              </a:lnSpc>
            </a:pPr>
            <a:endParaRPr lang="en-US" sz="1600" b="1" dirty="0" smtClean="0">
              <a:latin typeface="Andalus" pitchFamily="2" charset="-78"/>
              <a:cs typeface="Andalus" pitchFamily="2" charset="-78"/>
            </a:endParaRPr>
          </a:p>
          <a:p>
            <a:pPr algn="just">
              <a:lnSpc>
                <a:spcPct val="150000"/>
              </a:lnSpc>
            </a:pPr>
            <a:endParaRPr lang="en-US" sz="1600" b="1" dirty="0">
              <a:latin typeface="Andalus" pitchFamily="2" charset="-78"/>
              <a:cs typeface="Andalus" pitchFamily="2" charset="-78"/>
            </a:endParaRPr>
          </a:p>
        </p:txBody>
      </p:sp>
      <p:pic>
        <p:nvPicPr>
          <p:cNvPr id="5" name="Picture 5" descr="000_2471"/>
          <p:cNvPicPr>
            <a:picLocks noChangeAspect="1" noChangeArrowheads="1"/>
          </p:cNvPicPr>
          <p:nvPr/>
        </p:nvPicPr>
        <p:blipFill>
          <a:blip r:embed="rId2" cstate="print"/>
          <a:srcRect/>
          <a:stretch>
            <a:fillRect/>
          </a:stretch>
        </p:blipFill>
        <p:spPr bwMode="auto">
          <a:xfrm>
            <a:off x="3962400" y="4191000"/>
            <a:ext cx="2667000" cy="2514600"/>
          </a:xfrm>
          <a:prstGeom prst="rect">
            <a:avLst/>
          </a:prstGeom>
          <a:noFill/>
          <a:ln w="38100">
            <a:solidFill>
              <a:schemeClr val="tx2">
                <a:lumMod val="50000"/>
              </a:schemeClr>
            </a:solidFill>
          </a:ln>
        </p:spPr>
      </p:pic>
      <p:pic>
        <p:nvPicPr>
          <p:cNvPr id="7" name="Picture 6" descr="DSCF2028.JPG"/>
          <p:cNvPicPr>
            <a:picLocks noChangeAspect="1"/>
          </p:cNvPicPr>
          <p:nvPr/>
        </p:nvPicPr>
        <p:blipFill>
          <a:blip r:embed="rId3" cstate="print"/>
          <a:stretch>
            <a:fillRect/>
          </a:stretch>
        </p:blipFill>
        <p:spPr>
          <a:xfrm>
            <a:off x="6781800" y="4191000"/>
            <a:ext cx="2209800" cy="2514600"/>
          </a:xfrm>
          <a:prstGeom prst="rect">
            <a:avLst/>
          </a:prstGeom>
          <a:ln w="28575">
            <a:solidFill>
              <a:srgbClr val="002060"/>
            </a:solidFill>
          </a:ln>
        </p:spPr>
      </p:pic>
      <p:sp>
        <p:nvSpPr>
          <p:cNvPr id="8" name="Rectangle 7"/>
          <p:cNvSpPr/>
          <p:nvPr/>
        </p:nvSpPr>
        <p:spPr>
          <a:xfrm>
            <a:off x="228600" y="-152400"/>
            <a:ext cx="8915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effectLst>
                  <a:glow rad="63500">
                    <a:schemeClr val="accent4">
                      <a:satMod val="175000"/>
                      <a:alpha val="40000"/>
                    </a:schemeClr>
                  </a:glow>
                  <a:innerShdw blurRad="101600" dist="76200" dir="5400000">
                    <a:schemeClr val="accent1">
                      <a:satMod val="190000"/>
                      <a:tint val="100000"/>
                      <a:alpha val="74000"/>
                    </a:schemeClr>
                  </a:innerShdw>
                </a:effectLst>
                <a:latin typeface="AngsanaUPC" pitchFamily="18" charset="-34"/>
                <a:cs typeface="AngsanaUPC" pitchFamily="18" charset="-34"/>
              </a:rPr>
              <a:t>Community Mobilization Efforts &amp; Outcomes</a:t>
            </a:r>
            <a:endParaRPr lang="en-US" sz="4800" b="1" cap="none" spc="0" dirty="0">
              <a:ln w="900" cmpd="sng">
                <a:solidFill>
                  <a:schemeClr val="accent1">
                    <a:satMod val="190000"/>
                    <a:alpha val="55000"/>
                  </a:schemeClr>
                </a:solidFill>
                <a:prstDash val="solid"/>
              </a:ln>
              <a:effectLst>
                <a:glow rad="63500">
                  <a:schemeClr val="accent4">
                    <a:satMod val="175000"/>
                    <a:alpha val="40000"/>
                  </a:schemeClr>
                </a:glow>
                <a:innerShdw blurRad="101600" dist="76200" dir="5400000">
                  <a:schemeClr val="accent1">
                    <a:satMod val="190000"/>
                    <a:tint val="100000"/>
                    <a:alpha val="74000"/>
                  </a:schemeClr>
                </a:innerShdw>
              </a:effectLst>
              <a:latin typeface="AngsanaUPC" pitchFamily="18" charset="-34"/>
              <a:cs typeface="AngsanaUPC" pitchFamily="18" charset="-34"/>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0"/>
            <a:ext cx="77724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An Integrated Model Approach</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Grp="1" noChangeAspect="1" noChangeArrowheads="1"/>
          </p:cNvPicPr>
          <p:nvPr>
            <p:ph idx="1"/>
          </p:nvPr>
        </p:nvPicPr>
        <p:blipFill>
          <a:blip r:embed="rId2"/>
          <a:srcRect/>
          <a:stretch>
            <a:fillRect/>
          </a:stretch>
        </p:blipFill>
        <p:spPr bwMode="auto">
          <a:xfrm>
            <a:off x="152400" y="914400"/>
            <a:ext cx="2514600" cy="2362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3"/>
          <p:cNvPicPr>
            <a:picLocks noChangeAspect="1" noChangeArrowheads="1"/>
          </p:cNvPicPr>
          <p:nvPr/>
        </p:nvPicPr>
        <p:blipFill>
          <a:blip r:embed="rId3"/>
          <a:srcRect/>
          <a:stretch>
            <a:fillRect/>
          </a:stretch>
        </p:blipFill>
        <p:spPr bwMode="auto">
          <a:xfrm>
            <a:off x="3429000" y="762000"/>
            <a:ext cx="2514600" cy="2514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Down Arrow 6"/>
          <p:cNvSpPr/>
          <p:nvPr/>
        </p:nvSpPr>
        <p:spPr>
          <a:xfrm rot="16200000">
            <a:off x="2933700" y="1485900"/>
            <a:ext cx="381000" cy="762000"/>
          </a:xfrm>
          <a:prstGeom prst="downArrow">
            <a:avLst>
              <a:gd name="adj1" fmla="val 50000"/>
              <a:gd name="adj2" fmla="val 47778"/>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Picture 100"/>
          <p:cNvPicPr>
            <a:picLocks noChangeAspect="1" noChangeArrowheads="1"/>
          </p:cNvPicPr>
          <p:nvPr/>
        </p:nvPicPr>
        <p:blipFill>
          <a:blip r:embed="rId4" cstate="print"/>
          <a:srcRect/>
          <a:stretch>
            <a:fillRect/>
          </a:stretch>
        </p:blipFill>
        <p:spPr bwMode="auto">
          <a:xfrm>
            <a:off x="6324600" y="2667000"/>
            <a:ext cx="25146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Curved Down Arrow 8"/>
          <p:cNvSpPr/>
          <p:nvPr/>
        </p:nvSpPr>
        <p:spPr>
          <a:xfrm>
            <a:off x="5715000" y="2209800"/>
            <a:ext cx="1371600" cy="685800"/>
          </a:xfrm>
          <a:prstGeom prst="curved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6" descr="Picture 062"/>
          <p:cNvPicPr>
            <a:picLocks noChangeAspect="1" noChangeArrowheads="1"/>
          </p:cNvPicPr>
          <p:nvPr/>
        </p:nvPicPr>
        <p:blipFill>
          <a:blip r:embed="rId5" cstate="print"/>
          <a:srcRect/>
          <a:stretch>
            <a:fillRect/>
          </a:stretch>
        </p:blipFill>
        <p:spPr bwMode="auto">
          <a:xfrm>
            <a:off x="228600" y="3886200"/>
            <a:ext cx="2514600" cy="24383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2" descr="DSCF9327.JPG"/>
          <p:cNvPicPr>
            <a:picLocks noChangeAspect="1"/>
          </p:cNvPicPr>
          <p:nvPr/>
        </p:nvPicPr>
        <p:blipFill>
          <a:blip r:embed="rId6" cstate="print"/>
          <a:stretch>
            <a:fillRect/>
          </a:stretch>
        </p:blipFill>
        <p:spPr>
          <a:xfrm>
            <a:off x="3124200" y="3810000"/>
            <a:ext cx="2514600" cy="2590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15" name="Curved Connector 14"/>
          <p:cNvCxnSpPr/>
          <p:nvPr/>
        </p:nvCxnSpPr>
        <p:spPr>
          <a:xfrm rot="10800000" flipV="1">
            <a:off x="5562600" y="4343400"/>
            <a:ext cx="762000" cy="457200"/>
          </a:xfrm>
          <a:prstGeom prst="curvedConnector3">
            <a:avLst>
              <a:gd name="adj1" fmla="val 24000"/>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Curved Down Arrow 22"/>
          <p:cNvSpPr/>
          <p:nvPr/>
        </p:nvSpPr>
        <p:spPr>
          <a:xfrm rot="10559369">
            <a:off x="2055160" y="6251941"/>
            <a:ext cx="1205555" cy="496424"/>
          </a:xfrm>
          <a:prstGeom prst="curvedDown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Up-Down Arrow 23"/>
          <p:cNvSpPr/>
          <p:nvPr/>
        </p:nvSpPr>
        <p:spPr>
          <a:xfrm>
            <a:off x="1219200" y="3200400"/>
            <a:ext cx="304800" cy="914400"/>
          </a:xfrm>
          <a:prstGeom prst="upDownArrow">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5.jpg"/>
          <p:cNvPicPr>
            <a:picLocks noChangeAspect="1"/>
          </p:cNvPicPr>
          <p:nvPr/>
        </p:nvPicPr>
        <p:blipFill>
          <a:blip r:embed="rId2"/>
          <a:stretch>
            <a:fillRect/>
          </a:stretch>
        </p:blipFill>
        <p:spPr>
          <a:xfrm>
            <a:off x="0" y="0"/>
            <a:ext cx="4572000" cy="3429000"/>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4572000" y="3429000"/>
            <a:ext cx="4572000" cy="3429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0" y="3429001"/>
            <a:ext cx="4572000" cy="3429000"/>
          </a:xfrm>
          <a:prstGeom prst="rect">
            <a:avLst/>
          </a:prstGeom>
          <a:noFill/>
          <a:ln w="9525">
            <a:noFill/>
            <a:miter lim="800000"/>
            <a:headEnd/>
            <a:tailEnd/>
          </a:ln>
          <a:effectLst/>
        </p:spPr>
      </p:pic>
      <p:pic>
        <p:nvPicPr>
          <p:cNvPr id="4" name="Picture 3" descr="Photo0924.jpg"/>
          <p:cNvPicPr>
            <a:picLocks noChangeAspect="1"/>
          </p:cNvPicPr>
          <p:nvPr/>
        </p:nvPicPr>
        <p:blipFill>
          <a:blip r:embed="rId5"/>
          <a:stretch>
            <a:fillRect/>
          </a:stretch>
        </p:blipFill>
        <p:spPr>
          <a:xfrm>
            <a:off x="4572000" y="0"/>
            <a:ext cx="4572000" cy="3429000"/>
          </a:xfrm>
          <a:prstGeom prst="rect">
            <a:avLst/>
          </a:prstGeom>
        </p:spPr>
      </p:pic>
      <p:sp>
        <p:nvSpPr>
          <p:cNvPr id="23554" name="Content Placeholder 2"/>
          <p:cNvSpPr>
            <a:spLocks noGrp="1"/>
          </p:cNvSpPr>
          <p:nvPr>
            <p:ph idx="1"/>
          </p:nvPr>
        </p:nvSpPr>
        <p:spPr>
          <a:xfrm>
            <a:off x="0" y="457200"/>
            <a:ext cx="8839200" cy="6400800"/>
          </a:xfrm>
        </p:spPr>
        <p:txBody>
          <a:bodyPr/>
          <a:lstStyle/>
          <a:p>
            <a:pPr algn="just" eaLnBrk="1" hangingPunct="1">
              <a:lnSpc>
                <a:spcPct val="150000"/>
              </a:lnSpc>
              <a:buNone/>
            </a:pPr>
            <a:endParaRPr lang="en-US" sz="2000" b="1" dirty="0" smtClean="0">
              <a:solidFill>
                <a:srgbClr val="FFFF00"/>
              </a:solidFill>
              <a:latin typeface="Calibri" pitchFamily="34" charset="0"/>
            </a:endParaRPr>
          </a:p>
          <a:p>
            <a:pPr algn="just" eaLnBrk="1" hangingPunct="1">
              <a:lnSpc>
                <a:spcPct val="150000"/>
              </a:lnSpc>
            </a:pPr>
            <a:r>
              <a:rPr lang="en-US" sz="2000" b="1" dirty="0" smtClean="0">
                <a:solidFill>
                  <a:srgbClr val="FFFF00"/>
                </a:solidFill>
                <a:latin typeface="Calibri" pitchFamily="34" charset="0"/>
              </a:rPr>
              <a:t>With this intervention In 47 GPs a projected population of approximately 42,000  people are getting assured water supply to meet drinking and domestic water requirement. </a:t>
            </a:r>
          </a:p>
          <a:p>
            <a:pPr algn="just" eaLnBrk="1" hangingPunct="1">
              <a:lnSpc>
                <a:spcPct val="150000"/>
              </a:lnSpc>
            </a:pPr>
            <a:r>
              <a:rPr lang="en-US" sz="2000" b="1" dirty="0" smtClean="0">
                <a:solidFill>
                  <a:srgbClr val="FFFF00"/>
                </a:solidFill>
                <a:latin typeface="Calibri" pitchFamily="34" charset="0"/>
              </a:rPr>
              <a:t>Reduction in </a:t>
            </a:r>
            <a:r>
              <a:rPr lang="en-US" sz="2000" b="1" dirty="0" err="1" smtClean="0">
                <a:solidFill>
                  <a:srgbClr val="FFFF00"/>
                </a:solidFill>
                <a:latin typeface="Calibri" pitchFamily="34" charset="0"/>
              </a:rPr>
              <a:t>genito</a:t>
            </a:r>
            <a:r>
              <a:rPr lang="en-US" sz="2000" b="1" dirty="0" smtClean="0">
                <a:solidFill>
                  <a:srgbClr val="FFFF00"/>
                </a:solidFill>
                <a:latin typeface="Calibri" pitchFamily="34" charset="0"/>
              </a:rPr>
              <a:t>-urinary infections, reduced incidence of back pain caused by carrying water over long distances in women.</a:t>
            </a:r>
          </a:p>
          <a:p>
            <a:pPr algn="just" eaLnBrk="1" hangingPunct="1">
              <a:lnSpc>
                <a:spcPct val="150000"/>
              </a:lnSpc>
            </a:pPr>
            <a:r>
              <a:rPr lang="en-US" sz="2000" b="1" dirty="0" smtClean="0">
                <a:solidFill>
                  <a:schemeClr val="bg2"/>
                </a:solidFill>
                <a:latin typeface="Calibri" pitchFamily="34" charset="0"/>
              </a:rPr>
              <a:t>Increased educational attendance of girl children, in project villages.</a:t>
            </a:r>
          </a:p>
          <a:p>
            <a:pPr algn="just">
              <a:lnSpc>
                <a:spcPct val="150000"/>
              </a:lnSpc>
            </a:pPr>
            <a:r>
              <a:rPr lang="en-US" sz="2000" b="1" dirty="0" smtClean="0">
                <a:solidFill>
                  <a:schemeClr val="bg2"/>
                </a:solidFill>
                <a:latin typeface="Calibri" pitchFamily="34" charset="0"/>
              </a:rPr>
              <a:t>Through concerted software support to the local institution and hand holding support, created infrastructure of rural water supply can be sustained over a long period of time. </a:t>
            </a:r>
          </a:p>
          <a:p>
            <a:pPr algn="just">
              <a:lnSpc>
                <a:spcPct val="150000"/>
              </a:lnSpc>
            </a:pPr>
            <a:r>
              <a:rPr lang="en-US" sz="2000" b="1" dirty="0" smtClean="0">
                <a:solidFill>
                  <a:schemeClr val="bg2"/>
                </a:solidFill>
                <a:latin typeface="Calibri" pitchFamily="34" charset="0"/>
              </a:rPr>
              <a:t>Due to the construction of check-dams in </a:t>
            </a:r>
            <a:r>
              <a:rPr lang="en-US" sz="2000" b="1" dirty="0" err="1" smtClean="0">
                <a:solidFill>
                  <a:schemeClr val="bg2"/>
                </a:solidFill>
                <a:latin typeface="Calibri" pitchFamily="34" charset="0"/>
              </a:rPr>
              <a:t>Bhadar</a:t>
            </a:r>
            <a:r>
              <a:rPr lang="en-US" sz="2000" b="1" dirty="0" smtClean="0">
                <a:solidFill>
                  <a:schemeClr val="bg2"/>
                </a:solidFill>
                <a:latin typeface="Calibri" pitchFamily="34" charset="0"/>
              </a:rPr>
              <a:t> River Basin approximately </a:t>
            </a:r>
            <a:r>
              <a:rPr lang="en-US" sz="2000" b="1" dirty="0" smtClean="0">
                <a:solidFill>
                  <a:schemeClr val="bg2"/>
                </a:solidFill>
                <a:latin typeface="Calibri" pitchFamily="34" charset="0"/>
              </a:rPr>
              <a:t>10</a:t>
            </a:r>
            <a:r>
              <a:rPr lang="en-US" sz="2000" b="1" dirty="0" smtClean="0">
                <a:solidFill>
                  <a:schemeClr val="bg2"/>
                </a:solidFill>
                <a:latin typeface="Calibri" pitchFamily="34" charset="0"/>
              </a:rPr>
              <a:t>,500 </a:t>
            </a:r>
            <a:r>
              <a:rPr lang="en-US" sz="2000" b="1" dirty="0" smtClean="0">
                <a:solidFill>
                  <a:schemeClr val="bg2"/>
                </a:solidFill>
                <a:latin typeface="Calibri" pitchFamily="34" charset="0"/>
              </a:rPr>
              <a:t>hectare land of </a:t>
            </a:r>
            <a:r>
              <a:rPr lang="en-US" sz="2000" b="1" dirty="0" err="1" smtClean="0">
                <a:solidFill>
                  <a:schemeClr val="bg2"/>
                </a:solidFill>
                <a:latin typeface="Calibri" pitchFamily="34" charset="0"/>
              </a:rPr>
              <a:t>Nowgong</a:t>
            </a:r>
            <a:r>
              <a:rPr lang="en-US" sz="2000" b="1" dirty="0" smtClean="0">
                <a:solidFill>
                  <a:schemeClr val="bg2"/>
                </a:solidFill>
                <a:latin typeface="Calibri" pitchFamily="34" charset="0"/>
              </a:rPr>
              <a:t> Block and in </a:t>
            </a:r>
            <a:r>
              <a:rPr lang="en-US" sz="2000" b="1" dirty="0" err="1" smtClean="0">
                <a:solidFill>
                  <a:schemeClr val="bg2"/>
                </a:solidFill>
                <a:latin typeface="Calibri" pitchFamily="34" charset="0"/>
              </a:rPr>
              <a:t>Karpia</a:t>
            </a:r>
            <a:r>
              <a:rPr lang="en-US" sz="2000" b="1" dirty="0" smtClean="0">
                <a:solidFill>
                  <a:schemeClr val="bg2"/>
                </a:solidFill>
                <a:latin typeface="Calibri" pitchFamily="34" charset="0"/>
              </a:rPr>
              <a:t> River Basin approximately 2357 hectare land is now irrigated.</a:t>
            </a:r>
          </a:p>
          <a:p>
            <a:pPr algn="just" eaLnBrk="1" hangingPunct="1">
              <a:lnSpc>
                <a:spcPct val="150000"/>
              </a:lnSpc>
            </a:pPr>
            <a:endParaRPr lang="en-US" sz="2000" b="1" dirty="0" smtClean="0">
              <a:solidFill>
                <a:srgbClr val="FFFF00"/>
              </a:solidFill>
              <a:latin typeface="Calibri" pitchFamily="34" charset="0"/>
            </a:endParaRPr>
          </a:p>
          <a:p>
            <a:pPr algn="just" eaLnBrk="1" hangingPunct="1">
              <a:lnSpc>
                <a:spcPct val="150000"/>
              </a:lnSpc>
              <a:buFont typeface="Wingdings 2" pitchFamily="18" charset="2"/>
              <a:buNone/>
            </a:pPr>
            <a:endParaRPr lang="en-US" sz="2000" b="1" dirty="0" smtClean="0">
              <a:solidFill>
                <a:srgbClr val="FFFF00"/>
              </a:solidFill>
              <a:latin typeface="Calibri" pitchFamily="34" charset="0"/>
            </a:endParaRPr>
          </a:p>
          <a:p>
            <a:pPr algn="just" eaLnBrk="1" hangingPunct="1">
              <a:lnSpc>
                <a:spcPct val="150000"/>
              </a:lnSpc>
              <a:buFont typeface="Wingdings 2" pitchFamily="18" charset="2"/>
              <a:buNone/>
            </a:pPr>
            <a:endParaRPr lang="en-US" sz="2000" b="1" dirty="0" smtClean="0">
              <a:solidFill>
                <a:srgbClr val="FFFF00"/>
              </a:solidFill>
              <a:latin typeface="Calibri" pitchFamily="34" charset="0"/>
            </a:endParaRPr>
          </a:p>
          <a:p>
            <a:pPr algn="just" eaLnBrk="1" hangingPunct="1">
              <a:lnSpc>
                <a:spcPct val="150000"/>
              </a:lnSpc>
              <a:buFont typeface="Wingdings 2" pitchFamily="18" charset="2"/>
              <a:buNone/>
            </a:pPr>
            <a:endParaRPr lang="en-US" sz="2000" b="1" dirty="0" smtClean="0">
              <a:solidFill>
                <a:srgbClr val="FFFF00"/>
              </a:solidFill>
              <a:latin typeface="Calibri" pitchFamily="34" charset="0"/>
            </a:endParaRPr>
          </a:p>
        </p:txBody>
      </p:sp>
      <p:sp>
        <p:nvSpPr>
          <p:cNvPr id="2" name="Title 1"/>
          <p:cNvSpPr>
            <a:spLocks noGrp="1"/>
          </p:cNvSpPr>
          <p:nvPr>
            <p:ph type="title"/>
          </p:nvPr>
        </p:nvSpPr>
        <p:spPr>
          <a:xfrm>
            <a:off x="914400" y="228600"/>
            <a:ext cx="7467600" cy="381000"/>
          </a:xfrm>
        </p:spPr>
        <p:txBody>
          <a:bodyPr>
            <a:noAutofit/>
          </a:bodyPr>
          <a:lstStyle/>
          <a:p>
            <a:pPr eaLnBrk="1" hangingPunct="1">
              <a:defRPr/>
            </a:pPr>
            <a:r>
              <a:rPr lang="en-US" sz="3600" dirty="0" smtClean="0">
                <a:solidFill>
                  <a:srgbClr val="FF0000"/>
                </a:solidFill>
                <a:latin typeface="Calibri" pitchFamily="34" charset="0"/>
              </a:rPr>
              <a:t>Outcome and learning's</a:t>
            </a:r>
            <a:endParaRPr lang="en-US" sz="3600" dirty="0">
              <a:solidFill>
                <a:srgbClr val="FF0000"/>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DSCF9567.JPG"/>
          <p:cNvPicPr>
            <a:picLocks noChangeAspect="1"/>
          </p:cNvPicPr>
          <p:nvPr/>
        </p:nvPicPr>
        <p:blipFill>
          <a:blip r:embed="rId2" cstate="print"/>
          <a:stretch>
            <a:fillRect/>
          </a:stretch>
        </p:blipFill>
        <p:spPr bwMode="auto">
          <a:xfrm>
            <a:off x="0" y="0"/>
            <a:ext cx="8991600" cy="6858000"/>
          </a:xfrm>
          <a:prstGeom prst="rect">
            <a:avLst/>
          </a:prstGeom>
          <a:ln>
            <a:noFill/>
          </a:ln>
          <a:effectLst>
            <a:softEdge rad="112500"/>
          </a:effectLst>
        </p:spPr>
      </p:pic>
      <p:sp>
        <p:nvSpPr>
          <p:cNvPr id="4" name="Slide Number Placeholder 5"/>
          <p:cNvSpPr>
            <a:spLocks noGrp="1"/>
          </p:cNvSpPr>
          <p:nvPr>
            <p:ph type="sldNum" sz="quarter" idx="12"/>
          </p:nvPr>
        </p:nvSpPr>
        <p:spPr/>
        <p:txBody>
          <a:bodyPr/>
          <a:lstStyle/>
          <a:p>
            <a:fld id="{D166E0B8-F3F5-4F3B-B7D7-285A5C92EE7C}" type="slidenum">
              <a:rPr lang="en-US"/>
              <a:pPr/>
              <a:t>2</a:t>
            </a:fld>
            <a:endParaRPr lang="en-US"/>
          </a:p>
        </p:txBody>
      </p:sp>
      <p:sp>
        <p:nvSpPr>
          <p:cNvPr id="5126" name="Rectangle 6"/>
          <p:cNvSpPr>
            <a:spLocks noGrp="1" noChangeArrowheads="1"/>
          </p:cNvSpPr>
          <p:nvPr>
            <p:ph type="title"/>
          </p:nvPr>
        </p:nvSpPr>
        <p:spPr>
          <a:xfrm>
            <a:off x="152400" y="228600"/>
            <a:ext cx="8991600" cy="1143000"/>
          </a:xfrm>
        </p:spPr>
        <p:txBody>
          <a:bodyPr/>
          <a:lstStyle/>
          <a:p>
            <a:r>
              <a:rPr lang="en-US" sz="4000" dirty="0" smtClean="0">
                <a:solidFill>
                  <a:schemeClr val="bg2"/>
                </a:solidFill>
              </a:rPr>
              <a:t>Water- </a:t>
            </a:r>
            <a:r>
              <a:rPr lang="en-US" sz="4000" dirty="0">
                <a:solidFill>
                  <a:schemeClr val="bg2"/>
                </a:solidFill>
              </a:rPr>
              <a:t>A</a:t>
            </a:r>
            <a:r>
              <a:rPr lang="en-US" sz="4000" dirty="0" smtClean="0">
                <a:solidFill>
                  <a:schemeClr val="bg2"/>
                </a:solidFill>
              </a:rPr>
              <a:t> Problem at Global Level</a:t>
            </a:r>
            <a:endParaRPr lang="en-US" sz="4000" dirty="0">
              <a:solidFill>
                <a:schemeClr val="bg2"/>
              </a:solidFill>
            </a:endParaRPr>
          </a:p>
        </p:txBody>
      </p:sp>
      <p:sp>
        <p:nvSpPr>
          <p:cNvPr id="5127" name="Rectangle 7"/>
          <p:cNvSpPr>
            <a:spLocks noGrp="1" noChangeArrowheads="1"/>
          </p:cNvSpPr>
          <p:nvPr>
            <p:ph type="body" idx="1"/>
          </p:nvPr>
        </p:nvSpPr>
        <p:spPr>
          <a:xfrm>
            <a:off x="1981200" y="1143000"/>
            <a:ext cx="6858000" cy="3352800"/>
          </a:xfrm>
        </p:spPr>
        <p:txBody>
          <a:bodyPr/>
          <a:lstStyle/>
          <a:p>
            <a:pPr algn="just"/>
            <a:r>
              <a:rPr lang="en-US" b="1" dirty="0" smtClean="0">
                <a:solidFill>
                  <a:srgbClr val="FF0000"/>
                </a:solidFill>
              </a:rPr>
              <a:t>According to </a:t>
            </a:r>
            <a:r>
              <a:rPr lang="en-US" b="1" i="1" dirty="0" smtClean="0">
                <a:solidFill>
                  <a:srgbClr val="FF0000"/>
                </a:solidFill>
                <a:hlinkClick r:id="rId3" tooltip="Nature (journal)"/>
              </a:rPr>
              <a:t>Nature</a:t>
            </a:r>
            <a:r>
              <a:rPr lang="en-US" b="1" dirty="0" smtClean="0">
                <a:solidFill>
                  <a:srgbClr val="FF0000"/>
                </a:solidFill>
              </a:rPr>
              <a:t> (2010), about 80% of the world's population (5.6 billion in 2011) live in areas with threats to water security</a:t>
            </a:r>
          </a:p>
          <a:p>
            <a:pPr algn="just"/>
            <a:r>
              <a:rPr lang="en-US" b="1" dirty="0" smtClean="0">
                <a:solidFill>
                  <a:srgbClr val="FF0000"/>
                </a:solidFill>
              </a:rPr>
              <a:t>Populations </a:t>
            </a:r>
            <a:r>
              <a:rPr lang="en-US" b="1" dirty="0">
                <a:solidFill>
                  <a:srgbClr val="FF0000"/>
                </a:solidFill>
              </a:rPr>
              <a:t>continue to grow; </a:t>
            </a:r>
            <a:r>
              <a:rPr lang="en-US" b="1" dirty="0" smtClean="0">
                <a:solidFill>
                  <a:srgbClr val="FF0000"/>
                </a:solidFill>
              </a:rPr>
              <a:t>so, despite </a:t>
            </a:r>
            <a:r>
              <a:rPr lang="en-US" b="1" dirty="0">
                <a:solidFill>
                  <a:srgbClr val="FF0000"/>
                </a:solidFill>
              </a:rPr>
              <a:t>progress, we are no better off than we were in 1980!</a:t>
            </a:r>
          </a:p>
          <a:p>
            <a:pPr algn="just">
              <a:buFont typeface="Wingdings" pitchFamily="2" charset="2"/>
              <a:buNone/>
            </a:pPr>
            <a:endParaRPr lang="en-US" b="1" dirty="0">
              <a:solidFill>
                <a:srgbClr val="FF0000"/>
              </a:solidFill>
            </a:endParaRPr>
          </a:p>
        </p:txBody>
      </p:sp>
      <p:sp>
        <p:nvSpPr>
          <p:cNvPr id="5" name="TextBox 4"/>
          <p:cNvSpPr txBox="1"/>
          <p:nvPr/>
        </p:nvSpPr>
        <p:spPr>
          <a:xfrm>
            <a:off x="304800" y="4495800"/>
            <a:ext cx="8610600" cy="1938992"/>
          </a:xfrm>
          <a:prstGeom prst="rect">
            <a:avLst/>
          </a:prstGeom>
          <a:noFill/>
        </p:spPr>
        <p:txBody>
          <a:bodyPr wrap="square" rtlCol="0">
            <a:spAutoFit/>
          </a:bodyPr>
          <a:lstStyle/>
          <a:p>
            <a:pPr algn="just"/>
            <a:r>
              <a:rPr lang="en-US" b="1" i="1" dirty="0" smtClean="0">
                <a:solidFill>
                  <a:srgbClr val="FFFF00"/>
                </a:solidFill>
              </a:rPr>
              <a:t>A </a:t>
            </a:r>
            <a:r>
              <a:rPr lang="en-US" b="1" i="1" u="sng" dirty="0" smtClean="0">
                <a:solidFill>
                  <a:srgbClr val="FF0000"/>
                </a:solidFill>
              </a:rPr>
              <a:t>2006 United Nations report</a:t>
            </a:r>
            <a:r>
              <a:rPr lang="en-US" b="1" i="1" dirty="0" smtClean="0">
                <a:solidFill>
                  <a:srgbClr val="FFFF00"/>
                </a:solidFill>
              </a:rPr>
              <a:t> says </a:t>
            </a:r>
            <a:r>
              <a:rPr lang="en-US" b="1" i="1" u="sng" dirty="0" smtClean="0">
                <a:solidFill>
                  <a:srgbClr val="FFFF00"/>
                </a:solidFill>
              </a:rPr>
              <a:t>"There is enough water for everyone” and "Water insufficiency is often due to mismanagement, corruption, lack of appropriate institutions, bureaucratic inertia and a shortage of investment in both human capacity and physical infrastructure"</a:t>
            </a:r>
            <a:endParaRPr lang="en-US" b="1" i="1" u="sng" dirty="0">
              <a:solidFill>
                <a:srgbClr val="FFFF00"/>
              </a:solidFill>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533400"/>
          </a:xfrm>
        </p:spPr>
        <p:txBody>
          <a:bodyPr/>
          <a:lstStyle/>
          <a:p>
            <a:r>
              <a:rPr lang="en-US" sz="3200" dirty="0" smtClean="0">
                <a:latin typeface="Calibri" pitchFamily="34" charset="0"/>
              </a:rPr>
              <a:t>Land-use &amp; Land Cover Status after Intervention</a:t>
            </a:r>
            <a:endParaRPr lang="en-US" sz="3200" dirty="0">
              <a:latin typeface="Calibri" pitchFamily="34" charset="0"/>
            </a:endParaRPr>
          </a:p>
        </p:txBody>
      </p:sp>
      <p:sp>
        <p:nvSpPr>
          <p:cNvPr id="3" name="Slide Number Placeholder 2"/>
          <p:cNvSpPr>
            <a:spLocks noGrp="1"/>
          </p:cNvSpPr>
          <p:nvPr>
            <p:ph type="sldNum" sz="quarter" idx="12"/>
          </p:nvPr>
        </p:nvSpPr>
        <p:spPr/>
        <p:txBody>
          <a:bodyPr/>
          <a:lstStyle/>
          <a:p>
            <a:fld id="{BF570548-FEA0-4296-9283-EB3EB490CB37}" type="slidenum">
              <a:rPr lang="en-US" smtClean="0"/>
              <a:pPr/>
              <a:t>20</a:t>
            </a:fld>
            <a:endParaRPr lang="en-US"/>
          </a:p>
        </p:txBody>
      </p:sp>
      <p:pic>
        <p:nvPicPr>
          <p:cNvPr id="2050" name="Picture 2"/>
          <p:cNvPicPr>
            <a:picLocks noChangeAspect="1" noChangeArrowheads="1"/>
          </p:cNvPicPr>
          <p:nvPr/>
        </p:nvPicPr>
        <p:blipFill>
          <a:blip r:embed="rId2"/>
          <a:srcRect/>
          <a:stretch>
            <a:fillRect/>
          </a:stretch>
        </p:blipFill>
        <p:spPr bwMode="auto">
          <a:xfrm>
            <a:off x="0" y="838200"/>
            <a:ext cx="9144000" cy="3719513"/>
          </a:xfrm>
          <a:prstGeom prst="rect">
            <a:avLst/>
          </a:prstGeom>
          <a:noFill/>
          <a:ln w="9525">
            <a:noFill/>
            <a:miter lim="800000"/>
            <a:headEnd/>
            <a:tailEnd/>
          </a:ln>
          <a:effectLst/>
        </p:spPr>
      </p:pic>
      <p:sp>
        <p:nvSpPr>
          <p:cNvPr id="5" name="Oval 4"/>
          <p:cNvSpPr/>
          <p:nvPr/>
        </p:nvSpPr>
        <p:spPr>
          <a:xfrm>
            <a:off x="0" y="1981200"/>
            <a:ext cx="22860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382000" y="2057400"/>
            <a:ext cx="762000" cy="304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a:srcRect/>
          <a:stretch>
            <a:fillRect/>
          </a:stretch>
        </p:blipFill>
        <p:spPr bwMode="auto">
          <a:xfrm>
            <a:off x="457200" y="4572000"/>
            <a:ext cx="8229600" cy="2286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581400" cy="1143000"/>
          </a:xfrm>
        </p:spPr>
        <p:txBody>
          <a:bodyPr/>
          <a:lstStyle/>
          <a:p>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Impact of IWRM in </a:t>
            </a:r>
            <a:r>
              <a:rPr lang="en-US" sz="32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Bhadar</a:t>
            </a:r>
            <a:r>
              <a:rPr lang="en-US" sz="32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rPr>
              <a:t> River Basin</a:t>
            </a:r>
            <a:endParaRPr lang="en-US" sz="32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alibri" pitchFamily="34" charset="0"/>
            </a:endParaRPr>
          </a:p>
        </p:txBody>
      </p:sp>
      <p:sp>
        <p:nvSpPr>
          <p:cNvPr id="4" name="Slide Number Placeholder 3"/>
          <p:cNvSpPr>
            <a:spLocks noGrp="1"/>
          </p:cNvSpPr>
          <p:nvPr>
            <p:ph type="sldNum" sz="quarter" idx="12"/>
          </p:nvPr>
        </p:nvSpPr>
        <p:spPr/>
        <p:txBody>
          <a:bodyPr/>
          <a:lstStyle/>
          <a:p>
            <a:fld id="{F5C17DAA-6F2F-4E57-BF03-DC00F87B22EC}" type="slidenum">
              <a:rPr lang="en-US" smtClean="0"/>
              <a:pPr/>
              <a:t>21</a:t>
            </a:fld>
            <a:endParaRPr lang="en-US"/>
          </a:p>
        </p:txBody>
      </p:sp>
      <p:pic>
        <p:nvPicPr>
          <p:cNvPr id="5123" name="Picture 3"/>
          <p:cNvPicPr>
            <a:picLocks noChangeAspect="1" noChangeArrowheads="1"/>
          </p:cNvPicPr>
          <p:nvPr/>
        </p:nvPicPr>
        <p:blipFill>
          <a:blip r:embed="rId2"/>
          <a:srcRect/>
          <a:stretch>
            <a:fillRect/>
          </a:stretch>
        </p:blipFill>
        <p:spPr bwMode="auto">
          <a:xfrm>
            <a:off x="5410200" y="1295400"/>
            <a:ext cx="3581400" cy="5334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304800" y="304800"/>
            <a:ext cx="4953000" cy="2590799"/>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304800" y="4038600"/>
            <a:ext cx="4952999" cy="26670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914400" y="2895600"/>
            <a:ext cx="3657600" cy="11430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6"/>
          <a:srcRect/>
          <a:stretch>
            <a:fillRect/>
          </a:stretch>
        </p:blipFill>
        <p:spPr bwMode="auto">
          <a:xfrm>
            <a:off x="1371600" y="6324600"/>
            <a:ext cx="3152775" cy="3429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7"/>
          <a:srcRect/>
          <a:stretch>
            <a:fillRect/>
          </a:stretch>
        </p:blipFill>
        <p:spPr bwMode="auto">
          <a:xfrm>
            <a:off x="1447800" y="2514600"/>
            <a:ext cx="3200400" cy="352425"/>
          </a:xfrm>
          <a:prstGeom prst="rect">
            <a:avLst/>
          </a:prstGeom>
          <a:noFill/>
          <a:ln w="9525">
            <a:noFill/>
            <a:miter lim="800000"/>
            <a:headEnd/>
            <a:tailEnd/>
          </a:ln>
          <a:effectLst/>
        </p:spPr>
      </p:pic>
      <p:pic>
        <p:nvPicPr>
          <p:cNvPr id="3079" name="Picture 7"/>
          <p:cNvPicPr>
            <a:picLocks noChangeAspect="1" noChangeArrowheads="1"/>
          </p:cNvPicPr>
          <p:nvPr/>
        </p:nvPicPr>
        <p:blipFill>
          <a:blip r:embed="rId8"/>
          <a:srcRect/>
          <a:stretch>
            <a:fillRect/>
          </a:stretch>
        </p:blipFill>
        <p:spPr bwMode="auto">
          <a:xfrm>
            <a:off x="5486400" y="1371600"/>
            <a:ext cx="3429000" cy="381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35100" y="274638"/>
            <a:ext cx="7499350" cy="487362"/>
          </a:xfrm>
        </p:spPr>
        <p:txBody>
          <a:bodyPr>
            <a:normAutofit fontScale="90000"/>
          </a:bodyPr>
          <a:lstStyle/>
          <a:p>
            <a:pPr algn="ctr" eaLnBrk="1" fontAlgn="auto" hangingPunct="1">
              <a:spcAft>
                <a:spcPts val="0"/>
              </a:spcAft>
              <a:defRPr/>
            </a:pPr>
            <a:r>
              <a:rPr lang="en-US" sz="4400" dirty="0" smtClean="0">
                <a:solidFill>
                  <a:schemeClr val="tx2">
                    <a:satMod val="130000"/>
                  </a:schemeClr>
                </a:solidFill>
              </a:rPr>
              <a:t>Suggestions</a:t>
            </a:r>
            <a:endParaRPr lang="en-US" dirty="0" smtClean="0">
              <a:solidFill>
                <a:schemeClr val="tx2">
                  <a:satMod val="130000"/>
                </a:schemeClr>
              </a:solidFill>
            </a:endParaRPr>
          </a:p>
        </p:txBody>
      </p:sp>
      <p:sp>
        <p:nvSpPr>
          <p:cNvPr id="24579" name="Content Placeholder 2"/>
          <p:cNvSpPr>
            <a:spLocks noGrp="1"/>
          </p:cNvSpPr>
          <p:nvPr>
            <p:ph idx="1"/>
          </p:nvPr>
        </p:nvSpPr>
        <p:spPr>
          <a:xfrm>
            <a:off x="152400" y="914400"/>
            <a:ext cx="8763000" cy="5715000"/>
          </a:xfrm>
        </p:spPr>
        <p:txBody>
          <a:bodyPr/>
          <a:lstStyle/>
          <a:p>
            <a:pPr indent="-255588" algn="just" eaLnBrk="1" hangingPunct="1">
              <a:buFont typeface="Wingdings 2" pitchFamily="18" charset="2"/>
              <a:buNone/>
            </a:pPr>
            <a:r>
              <a:rPr lang="en-US" sz="1800" b="1" dirty="0" smtClean="0">
                <a:latin typeface="Calibri" pitchFamily="34" charset="0"/>
              </a:rPr>
              <a:t>	A project  can succeed if well defined framework of water sustainability and drinking water provisioning is adopted. These could be</a:t>
            </a:r>
          </a:p>
          <a:p>
            <a:pPr indent="-255588" algn="just" eaLnBrk="1" hangingPunct="1">
              <a:buFont typeface="Wingdings 2" pitchFamily="18" charset="2"/>
              <a:buNone/>
            </a:pPr>
            <a:r>
              <a:rPr lang="en-US" sz="1800" b="1" dirty="0" smtClean="0">
                <a:latin typeface="Calibri" pitchFamily="34" charset="0"/>
              </a:rPr>
              <a:t> </a:t>
            </a:r>
          </a:p>
          <a:p>
            <a:pPr indent="-255588" algn="just" eaLnBrk="1" hangingPunct="1">
              <a:buFont typeface="Wingdings 3" pitchFamily="18" charset="2"/>
              <a:buChar char=""/>
            </a:pPr>
            <a:r>
              <a:rPr lang="en-US" sz="1800" b="1" dirty="0" smtClean="0">
                <a:latin typeface="Calibri" pitchFamily="34" charset="0"/>
              </a:rPr>
              <a:t>Community level assessment of water requirement and its availability – </a:t>
            </a:r>
            <a:r>
              <a:rPr lang="en-US" sz="1800" b="1" dirty="0" smtClean="0">
                <a:solidFill>
                  <a:srgbClr val="FF0000"/>
                </a:solidFill>
                <a:latin typeface="Calibri" pitchFamily="34" charset="0"/>
              </a:rPr>
              <a:t>Water Budgeting tools can be adopted</a:t>
            </a:r>
          </a:p>
          <a:p>
            <a:pPr indent="-255588" algn="just" eaLnBrk="1" hangingPunct="1">
              <a:buFont typeface="Wingdings 3" pitchFamily="18" charset="2"/>
              <a:buChar char=""/>
            </a:pPr>
            <a:r>
              <a:rPr lang="en-US" sz="1800" b="1" dirty="0" smtClean="0">
                <a:solidFill>
                  <a:srgbClr val="FF0000"/>
                </a:solidFill>
                <a:latin typeface="Calibri" pitchFamily="34" charset="0"/>
              </a:rPr>
              <a:t>Adoption of catchment approach- </a:t>
            </a:r>
            <a:r>
              <a:rPr lang="en-US" sz="1800" b="1" dirty="0" smtClean="0">
                <a:latin typeface="Calibri" pitchFamily="34" charset="0"/>
              </a:rPr>
              <a:t>To maximize the impact of water conservation measure it is essential to plan any project intervention by identifying a catchment </a:t>
            </a:r>
          </a:p>
          <a:p>
            <a:pPr indent="-255588" algn="just" eaLnBrk="1" hangingPunct="1">
              <a:buFont typeface="Wingdings 3" pitchFamily="18" charset="2"/>
              <a:buChar char=""/>
            </a:pPr>
            <a:r>
              <a:rPr lang="en-US" sz="1800" b="1" dirty="0" smtClean="0">
                <a:solidFill>
                  <a:srgbClr val="FF0000"/>
                </a:solidFill>
                <a:latin typeface="Calibri" pitchFamily="34" charset="0"/>
              </a:rPr>
              <a:t>Geological feasibility study </a:t>
            </a:r>
            <a:r>
              <a:rPr lang="en-US" sz="1800" b="1" dirty="0" smtClean="0">
                <a:latin typeface="Calibri" pitchFamily="34" charset="0"/>
              </a:rPr>
              <a:t>with in a catchment to identify zone of recharge and discharge- Conservation measure can be taken up in the zone of recharge</a:t>
            </a:r>
          </a:p>
          <a:p>
            <a:pPr indent="-255588" algn="just" eaLnBrk="1" hangingPunct="1">
              <a:buFont typeface="Wingdings 3" pitchFamily="18" charset="2"/>
              <a:buChar char=""/>
            </a:pPr>
            <a:r>
              <a:rPr lang="en-US" sz="1800" b="1" dirty="0" smtClean="0">
                <a:latin typeface="Calibri" pitchFamily="34" charset="0"/>
              </a:rPr>
              <a:t>Apart from drainage line treatment, effort should also be made to </a:t>
            </a:r>
            <a:r>
              <a:rPr lang="en-US" sz="1800" b="1" dirty="0" smtClean="0">
                <a:solidFill>
                  <a:srgbClr val="FF0000"/>
                </a:solidFill>
                <a:latin typeface="Calibri" pitchFamily="34" charset="0"/>
              </a:rPr>
              <a:t>tap roof water and storm water  for recharge purpose</a:t>
            </a:r>
          </a:p>
          <a:p>
            <a:pPr indent="-255588" algn="just" eaLnBrk="1" hangingPunct="1">
              <a:buFont typeface="Wingdings 3" pitchFamily="18" charset="2"/>
              <a:buChar char=""/>
            </a:pPr>
            <a:r>
              <a:rPr lang="en-US" sz="1800" b="1" dirty="0" smtClean="0">
                <a:latin typeface="Calibri" pitchFamily="34" charset="0"/>
              </a:rPr>
              <a:t>To measure the impact it is essential to </a:t>
            </a:r>
            <a:r>
              <a:rPr lang="en-US" sz="1800" b="1" dirty="0" smtClean="0">
                <a:solidFill>
                  <a:srgbClr val="FF0000"/>
                </a:solidFill>
                <a:latin typeface="Calibri" pitchFamily="34" charset="0"/>
              </a:rPr>
              <a:t>establish a network of observation wells- </a:t>
            </a:r>
            <a:r>
              <a:rPr lang="en-US" sz="1800" b="1" dirty="0" smtClean="0">
                <a:latin typeface="Calibri" pitchFamily="34" charset="0"/>
              </a:rPr>
              <a:t>this will also help to sensitize communities towards water conservation and management</a:t>
            </a:r>
          </a:p>
          <a:p>
            <a:pPr indent="-255588" algn="just" eaLnBrk="1" hangingPunct="1">
              <a:buFont typeface="Wingdings 3" pitchFamily="18" charset="2"/>
              <a:buChar char=""/>
            </a:pPr>
            <a:r>
              <a:rPr lang="en-US" sz="1800" b="1" dirty="0" smtClean="0">
                <a:solidFill>
                  <a:srgbClr val="FF0000"/>
                </a:solidFill>
                <a:latin typeface="Calibri" pitchFamily="34" charset="0"/>
              </a:rPr>
              <a:t>Sensitizing communities </a:t>
            </a:r>
            <a:r>
              <a:rPr lang="en-US" sz="1800" b="1" dirty="0" smtClean="0">
                <a:latin typeface="Calibri" pitchFamily="34" charset="0"/>
              </a:rPr>
              <a:t> towards improved irrigation practices and built their capacities for the use of tools like </a:t>
            </a:r>
            <a:r>
              <a:rPr lang="en-US" sz="1800" b="1" dirty="0" smtClean="0">
                <a:solidFill>
                  <a:srgbClr val="FF0000"/>
                </a:solidFill>
                <a:latin typeface="Calibri" pitchFamily="34" charset="0"/>
              </a:rPr>
              <a:t>water budgeting</a:t>
            </a:r>
          </a:p>
          <a:p>
            <a:pPr indent="-255588" algn="just" eaLnBrk="1" hangingPunct="1">
              <a:buFont typeface="Wingdings 3" pitchFamily="18" charset="2"/>
              <a:buChar char=""/>
            </a:pPr>
            <a:r>
              <a:rPr lang="en-US" sz="1800" b="1" dirty="0" smtClean="0">
                <a:latin typeface="Calibri" pitchFamily="34" charset="0"/>
              </a:rPr>
              <a:t>Fro drinking water provisioning  involve communities right from planning stage and </a:t>
            </a:r>
            <a:r>
              <a:rPr lang="en-US" sz="1800" b="1" dirty="0" smtClean="0">
                <a:solidFill>
                  <a:srgbClr val="FF0000"/>
                </a:solidFill>
                <a:latin typeface="Calibri" pitchFamily="34" charset="0"/>
              </a:rPr>
              <a:t>establish  a system from sustainable Operation and maintenance</a:t>
            </a:r>
          </a:p>
          <a:p>
            <a:pPr indent="-255588" algn="just" eaLnBrk="1" hangingPunct="1">
              <a:buFont typeface="Wingdings 3" pitchFamily="18" charset="2"/>
              <a:buNone/>
            </a:pPr>
            <a:r>
              <a:rPr lang="en-US" sz="1800" b="1" dirty="0" smtClean="0">
                <a:latin typeface="Calibri" pitchFamily="34" charset="0"/>
              </a:rPr>
              <a:t> </a:t>
            </a:r>
          </a:p>
          <a:p>
            <a:pPr indent="-255588" algn="just" eaLnBrk="1" hangingPunct="1">
              <a:buFont typeface="Wingdings 3" pitchFamily="18" charset="2"/>
              <a:buChar char=""/>
            </a:pPr>
            <a:endParaRPr lang="en-US" sz="1800" b="1" dirty="0" smtClean="0">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 01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795" name="Rectangle 3"/>
          <p:cNvSpPr>
            <a:spLocks noChangeArrowheads="1"/>
          </p:cNvSpPr>
          <p:nvPr/>
        </p:nvSpPr>
        <p:spPr bwMode="auto">
          <a:xfrm>
            <a:off x="76200" y="0"/>
            <a:ext cx="4419600" cy="476250"/>
          </a:xfrm>
          <a:prstGeom prst="rect">
            <a:avLst/>
          </a:prstGeom>
          <a:noFill/>
          <a:ln w="9525">
            <a:noFill/>
            <a:miter lim="800000"/>
            <a:headEnd/>
            <a:tailEnd/>
          </a:ln>
          <a:effectLst/>
        </p:spPr>
        <p:txBody>
          <a:bodyPr>
            <a:spAutoFit/>
          </a:bodyPr>
          <a:lstStyle/>
          <a:p>
            <a:pPr eaLnBrk="1" hangingPunct="1">
              <a:lnSpc>
                <a:spcPct val="90000"/>
              </a:lnSpc>
              <a:spcBef>
                <a:spcPct val="20000"/>
              </a:spcBef>
              <a:buFontTx/>
              <a:buChar char="•"/>
            </a:pPr>
            <a:r>
              <a:rPr lang="en-US" sz="2800" b="1"/>
              <a:t>Singrawan Kalan</a:t>
            </a:r>
            <a:r>
              <a:rPr lang="en-US" sz="2800"/>
              <a:t> </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003"/>
          <p:cNvPicPr>
            <a:picLocks noChangeAspect="1" noChangeArrowheads="1"/>
          </p:cNvPicPr>
          <p:nvPr>
            <p:ph idx="1"/>
          </p:nvPr>
        </p:nvPicPr>
        <p:blipFill>
          <a:blip r:embed="rId2"/>
          <a:srcRect/>
          <a:stretch>
            <a:fillRect/>
          </a:stretch>
        </p:blipFill>
        <p:spPr>
          <a:xfrm>
            <a:off x="0" y="-1588"/>
            <a:ext cx="9144000" cy="6859588"/>
          </a:xfrm>
          <a:noFill/>
          <a:ln/>
        </p:spPr>
      </p:pic>
      <p:sp>
        <p:nvSpPr>
          <p:cNvPr id="32772" name="Rectangle 4"/>
          <p:cNvSpPr>
            <a:spLocks noGrp="1" noChangeArrowheads="1"/>
          </p:cNvSpPr>
          <p:nvPr>
            <p:ph type="body" idx="4294967295"/>
          </p:nvPr>
        </p:nvSpPr>
        <p:spPr>
          <a:xfrm>
            <a:off x="0" y="1600200"/>
            <a:ext cx="8763000" cy="5257800"/>
          </a:xfrm>
        </p:spPr>
        <p:txBody>
          <a:bodyPr/>
          <a:lstStyle/>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gn="r">
              <a:lnSpc>
                <a:spcPct val="90000"/>
              </a:lnSpc>
            </a:pPr>
            <a:endParaRPr lang="en-US" sz="2800" dirty="0"/>
          </a:p>
          <a:p>
            <a:pPr algn="r">
              <a:lnSpc>
                <a:spcPct val="90000"/>
              </a:lnSpc>
            </a:pPr>
            <a:endParaRPr lang="en-US" sz="2800" dirty="0"/>
          </a:p>
          <a:p>
            <a:pPr algn="r">
              <a:lnSpc>
                <a:spcPct val="90000"/>
              </a:lnSpc>
            </a:pPr>
            <a:endParaRPr lang="en-US" sz="2800" dirty="0"/>
          </a:p>
          <a:p>
            <a:pPr>
              <a:lnSpc>
                <a:spcPct val="90000"/>
              </a:lnSpc>
            </a:pPr>
            <a:r>
              <a:rPr lang="en-US" b="1" dirty="0" err="1"/>
              <a:t>Singrawan</a:t>
            </a:r>
            <a:r>
              <a:rPr lang="en-US" b="1" dirty="0"/>
              <a:t> </a:t>
            </a:r>
            <a:r>
              <a:rPr lang="en-US" b="1" dirty="0" err="1"/>
              <a:t>Kalan</a:t>
            </a:r>
            <a:r>
              <a:rPr lang="en-US" b="1" dirty="0"/>
              <a:t> </a:t>
            </a:r>
          </a:p>
          <a:p>
            <a:pPr>
              <a:lnSpc>
                <a:spcPct val="90000"/>
              </a:lnSpc>
              <a:buFont typeface="Wingdings" pitchFamily="2" charset="2"/>
              <a:buNone/>
            </a:pPr>
            <a:endParaRPr lang="en-US" b="1"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09800"/>
            <a:ext cx="3810000" cy="533400"/>
          </a:xfrm>
        </p:spPr>
        <p:txBody>
          <a:bodyPr/>
          <a:lstStyle/>
          <a:p>
            <a:r>
              <a:rPr lang="en-US" sz="2800" dirty="0" smtClean="0">
                <a:solidFill>
                  <a:schemeClr val="bg2"/>
                </a:solidFill>
              </a:rPr>
              <a:t>Check-dam of </a:t>
            </a:r>
            <a:r>
              <a:rPr lang="en-US" sz="2800" dirty="0" err="1" smtClean="0">
                <a:solidFill>
                  <a:schemeClr val="bg2"/>
                </a:solidFill>
              </a:rPr>
              <a:t>Pathari</a:t>
            </a:r>
            <a:endParaRPr lang="en-US" sz="2800" dirty="0">
              <a:solidFill>
                <a:schemeClr val="bg2"/>
              </a:solidFill>
            </a:endParaRPr>
          </a:p>
        </p:txBody>
      </p:sp>
      <p:sp>
        <p:nvSpPr>
          <p:cNvPr id="4" name="Slide Number Placeholder 3"/>
          <p:cNvSpPr>
            <a:spLocks noGrp="1"/>
          </p:cNvSpPr>
          <p:nvPr>
            <p:ph type="sldNum" sz="quarter" idx="12"/>
          </p:nvPr>
        </p:nvSpPr>
        <p:spPr/>
        <p:txBody>
          <a:bodyPr/>
          <a:lstStyle/>
          <a:p>
            <a:fld id="{F5C17DAA-6F2F-4E57-BF03-DC00F87B22EC}" type="slidenum">
              <a:rPr lang="en-US" smtClean="0"/>
              <a:pPr/>
              <a:t>25</a:t>
            </a:fld>
            <a:endParaRPr lang="en-US"/>
          </a:p>
        </p:txBody>
      </p:sp>
      <p:pic>
        <p:nvPicPr>
          <p:cNvPr id="5" name="Content Placeholder 4" descr="DSCF2850.JPG"/>
          <p:cNvPicPr>
            <a:picLocks noGrp="1"/>
          </p:cNvPicPr>
          <p:nvPr>
            <p:ph idx="1"/>
          </p:nvPr>
        </p:nvPicPr>
        <p:blipFill>
          <a:blip r:embed="rId2"/>
          <a:stretch>
            <a:fillRect/>
          </a:stretch>
        </p:blipFill>
        <p:spPr>
          <a:xfrm>
            <a:off x="0" y="0"/>
            <a:ext cx="9144000" cy="6858000"/>
          </a:xfrm>
          <a:prstGeom prst="rect">
            <a:avLst/>
          </a:prstGeom>
        </p:spPr>
      </p:pic>
      <p:sp>
        <p:nvSpPr>
          <p:cNvPr id="6" name="TextBox 5"/>
          <p:cNvSpPr txBox="1"/>
          <p:nvPr/>
        </p:nvSpPr>
        <p:spPr>
          <a:xfrm>
            <a:off x="914400" y="6172200"/>
            <a:ext cx="3789649" cy="461665"/>
          </a:xfrm>
          <a:prstGeom prst="rect">
            <a:avLst/>
          </a:prstGeom>
          <a:noFill/>
        </p:spPr>
        <p:txBody>
          <a:bodyPr wrap="square" rtlCol="0">
            <a:spAutoFit/>
          </a:bodyPr>
          <a:lstStyle/>
          <a:p>
            <a:r>
              <a:rPr lang="en-US" b="1" dirty="0" smtClean="0"/>
              <a:t>Check-Dam of </a:t>
            </a:r>
            <a:r>
              <a:rPr lang="en-US" b="1" dirty="0" err="1" smtClean="0"/>
              <a:t>Pathari</a:t>
            </a:r>
            <a:endParaRPr lang="en-US" b="1"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C17DAA-6F2F-4E57-BF03-DC00F87B22EC}" type="slidenum">
              <a:rPr lang="en-US" smtClean="0"/>
              <a:pPr/>
              <a:t>26</a:t>
            </a:fld>
            <a:endParaRPr lang="en-US"/>
          </a:p>
        </p:txBody>
      </p:sp>
      <p:pic>
        <p:nvPicPr>
          <p:cNvPr id="5" name="Picture 4" descr="DSCF9079.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SCF9144.JPG"/>
          <p:cNvPicPr>
            <a:picLocks noGrp="1" noChangeAspect="1"/>
          </p:cNvPicPr>
          <p:nvPr>
            <p:ph idx="1"/>
          </p:nvPr>
        </p:nvPicPr>
        <p:blipFill>
          <a:blip r:embed="rId2" cstate="print"/>
          <a:stretch>
            <a:fillRect/>
          </a:stretch>
        </p:blipFill>
        <p:spPr>
          <a:xfrm>
            <a:off x="1676400" y="685800"/>
            <a:ext cx="6629400" cy="3886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Rectangle 5"/>
          <p:cNvSpPr/>
          <p:nvPr/>
        </p:nvSpPr>
        <p:spPr>
          <a:xfrm>
            <a:off x="2667000" y="5486400"/>
            <a:ext cx="310854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rPr>
              <a:t>THANKS</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1">
                    <a:satMod val="175000"/>
                    <a:alpha val="40000"/>
                  </a:schemeClr>
                </a:glow>
                <a:reflection blurRad="12700" stA="28000" endPos="45000" dist="1000" dir="5400000" sy="-100000" algn="bl" rotWithShape="0"/>
              </a:effectLs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1A2C1CF-D7F1-43DE-8836-F3BAD766134C}" type="slidenum">
              <a:rPr lang="en-US"/>
              <a:pPr/>
              <a:t>3</a:t>
            </a:fld>
            <a:endParaRPr lang="en-US"/>
          </a:p>
        </p:txBody>
      </p:sp>
      <p:sp>
        <p:nvSpPr>
          <p:cNvPr id="18435" name="Rectangle 3"/>
          <p:cNvSpPr>
            <a:spLocks noChangeArrowheads="1"/>
          </p:cNvSpPr>
          <p:nvPr/>
        </p:nvSpPr>
        <p:spPr bwMode="auto">
          <a:xfrm>
            <a:off x="2000250" y="1071563"/>
            <a:ext cx="9144000" cy="0"/>
          </a:xfrm>
          <a:prstGeom prst="rect">
            <a:avLst/>
          </a:prstGeom>
          <a:noFill/>
          <a:ln w="9525">
            <a:noFill/>
            <a:miter lim="800000"/>
            <a:headEnd/>
            <a:tailEnd/>
          </a:ln>
          <a:effectLst/>
        </p:spPr>
        <p:txBody>
          <a:bodyPr>
            <a:spAutoFit/>
          </a:bodyPr>
          <a:lstStyle/>
          <a:p>
            <a:endParaRPr lang="en-US"/>
          </a:p>
        </p:txBody>
      </p:sp>
      <p:sp>
        <p:nvSpPr>
          <p:cNvPr id="6" name="Rectangle 5"/>
          <p:cNvSpPr/>
          <p:nvPr/>
        </p:nvSpPr>
        <p:spPr>
          <a:xfrm>
            <a:off x="304800" y="152401"/>
            <a:ext cx="845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dirty="0"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Issues in </a:t>
            </a:r>
            <a:r>
              <a:rPr lang="en-US" sz="3600" b="1" dirty="0" err="1"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Bundelkhand</a:t>
            </a:r>
            <a:r>
              <a:rPr lang="en-US" sz="3600" b="1" dirty="0"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 Region</a:t>
            </a:r>
            <a:endParaRPr lang="en-US" sz="3600" b="1" dirty="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endParaRPr>
          </a:p>
        </p:txBody>
      </p:sp>
      <p:sp>
        <p:nvSpPr>
          <p:cNvPr id="7" name="TextBox 6"/>
          <p:cNvSpPr txBox="1"/>
          <p:nvPr/>
        </p:nvSpPr>
        <p:spPr>
          <a:xfrm>
            <a:off x="3886200" y="914400"/>
            <a:ext cx="5029200" cy="563231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lnSpc>
                <a:spcPct val="150000"/>
              </a:lnSpc>
              <a:buFont typeface="Wingdings" pitchFamily="2" charset="2"/>
              <a:buChar char="§"/>
            </a:pPr>
            <a:r>
              <a:rPr lang="en-US" sz="2000" b="1" dirty="0" smtClean="0">
                <a:latin typeface="Calibri" pitchFamily="34" charset="0"/>
              </a:rPr>
              <a:t>As per </a:t>
            </a:r>
            <a:r>
              <a:rPr lang="en-US" sz="2000" b="1" u="sng" dirty="0" smtClean="0">
                <a:solidFill>
                  <a:srgbClr val="FF0000"/>
                </a:solidFill>
                <a:latin typeface="Calibri" pitchFamily="34" charset="0"/>
              </a:rPr>
              <a:t>NFHS-3 (2005-06), </a:t>
            </a:r>
            <a:r>
              <a:rPr lang="en-US" sz="2000" b="1" u="sng" dirty="0" smtClean="0">
                <a:solidFill>
                  <a:srgbClr val="FFFF00"/>
                </a:solidFill>
                <a:latin typeface="Calibri" pitchFamily="34" charset="0"/>
              </a:rPr>
              <a:t>only 8% rural population had access to pipe water supply schemes, whereas rest depended on hand-pumps or dug wells. </a:t>
            </a:r>
          </a:p>
          <a:p>
            <a:pPr algn="just">
              <a:lnSpc>
                <a:spcPct val="150000"/>
              </a:lnSpc>
              <a:buFont typeface="Wingdings" pitchFamily="2" charset="2"/>
              <a:buChar char="§"/>
            </a:pPr>
            <a:r>
              <a:rPr lang="en-US" sz="2000" b="1" dirty="0" smtClean="0">
                <a:latin typeface="Calibri" pitchFamily="34" charset="0"/>
              </a:rPr>
              <a:t>Along with inadequate availability, water quality is  also affected by various contaminants. </a:t>
            </a:r>
          </a:p>
          <a:p>
            <a:pPr algn="just">
              <a:lnSpc>
                <a:spcPct val="150000"/>
              </a:lnSpc>
              <a:buFont typeface="Wingdings" pitchFamily="2" charset="2"/>
              <a:buChar char="§"/>
            </a:pPr>
            <a:r>
              <a:rPr lang="en-US" sz="2000" b="1" dirty="0" smtClean="0">
                <a:solidFill>
                  <a:schemeClr val="tx1"/>
                </a:solidFill>
                <a:latin typeface="Calibri" pitchFamily="34" charset="0"/>
                <a:cs typeface="Aharoni" pitchFamily="2" charset="-79"/>
              </a:rPr>
              <a:t>Women and girls have to travel miles and spend 6-8 hours daily for collection of water, causing negative effect on health.</a:t>
            </a:r>
          </a:p>
          <a:p>
            <a:pPr algn="just">
              <a:lnSpc>
                <a:spcPct val="150000"/>
              </a:lnSpc>
              <a:buFont typeface="Wingdings" pitchFamily="2" charset="2"/>
              <a:buChar char="§"/>
            </a:pPr>
            <a:r>
              <a:rPr lang="en-US" sz="2000" b="1" dirty="0" smtClean="0">
                <a:solidFill>
                  <a:schemeClr val="tx1"/>
                </a:solidFill>
                <a:latin typeface="Calibri" pitchFamily="34" charset="0"/>
                <a:cs typeface="Aharoni" pitchFamily="2" charset="-79"/>
              </a:rPr>
              <a:t>In absence of mother, girls have to collect water that negatively affects their education.</a:t>
            </a:r>
          </a:p>
        </p:txBody>
      </p:sp>
      <p:pic>
        <p:nvPicPr>
          <p:cNvPr id="8" name="Content Placeholder 12" descr="Picture 081.jpg"/>
          <p:cNvPicPr>
            <a:picLocks noChangeAspect="1"/>
          </p:cNvPicPr>
          <p:nvPr/>
        </p:nvPicPr>
        <p:blipFill>
          <a:blip r:embed="rId2" cstate="print"/>
          <a:stretch>
            <a:fillRect/>
          </a:stretch>
        </p:blipFill>
        <p:spPr>
          <a:xfrm>
            <a:off x="228600" y="914400"/>
            <a:ext cx="3429000" cy="2514600"/>
          </a:xfrm>
          <a:prstGeom prst="rect">
            <a:avLst/>
          </a:prstGeom>
          <a:ln w="38100">
            <a:solidFill>
              <a:srgbClr val="002060"/>
            </a:solidFill>
          </a:ln>
        </p:spPr>
      </p:pic>
      <p:pic>
        <p:nvPicPr>
          <p:cNvPr id="9" name="Content Placeholder 9" descr="DSCF2753.JPG"/>
          <p:cNvPicPr>
            <a:picLocks noChangeAspect="1"/>
          </p:cNvPicPr>
          <p:nvPr/>
        </p:nvPicPr>
        <p:blipFill>
          <a:blip r:embed="rId3" cstate="print"/>
          <a:stretch>
            <a:fillRect/>
          </a:stretch>
        </p:blipFill>
        <p:spPr>
          <a:xfrm>
            <a:off x="228600" y="3581400"/>
            <a:ext cx="3429000" cy="3048000"/>
          </a:xfrm>
          <a:prstGeom prst="rect">
            <a:avLst/>
          </a:prstGeom>
          <a:ln w="38100">
            <a:solidFill>
              <a:srgbClr val="002060"/>
            </a:solidFill>
          </a:ln>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AC95269-6A2E-4D8C-A6CC-9B81A39FD515}" type="slidenum">
              <a:rPr lang="en-US"/>
              <a:pPr/>
              <a:t>4</a:t>
            </a:fld>
            <a:endParaRPr lang="en-US"/>
          </a:p>
        </p:txBody>
      </p:sp>
      <p:sp>
        <p:nvSpPr>
          <p:cNvPr id="7" name="Rectangle 6"/>
          <p:cNvSpPr/>
          <p:nvPr/>
        </p:nvSpPr>
        <p:spPr>
          <a:xfrm>
            <a:off x="1371600" y="152400"/>
            <a:ext cx="6019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800" b="1" dirty="0"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Issues in </a:t>
            </a:r>
            <a:r>
              <a:rPr lang="en-US" sz="2800" b="1" dirty="0" err="1"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Bundelkhand</a:t>
            </a:r>
            <a:r>
              <a:rPr lang="en-US" sz="2800" b="1" dirty="0" smtClean="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rPr>
              <a:t> Region</a:t>
            </a:r>
            <a:endParaRPr lang="en-US" sz="2800" b="1" dirty="0">
              <a:ln>
                <a:prstDash val="solid"/>
              </a:ln>
              <a:solidFill>
                <a:srgbClr val="00B050"/>
              </a:solidFill>
              <a:effectLst>
                <a:glow rad="63500">
                  <a:schemeClr val="accent3">
                    <a:satMod val="175000"/>
                    <a:alpha val="40000"/>
                  </a:schemeClr>
                </a:glow>
                <a:outerShdw blurRad="88000" dist="50800" dir="5040000" algn="tl">
                  <a:schemeClr val="accent4">
                    <a:tint val="80000"/>
                    <a:satMod val="250000"/>
                    <a:alpha val="45000"/>
                  </a:schemeClr>
                </a:outerShdw>
              </a:effectLst>
            </a:endParaRPr>
          </a:p>
        </p:txBody>
      </p:sp>
      <p:sp>
        <p:nvSpPr>
          <p:cNvPr id="9" name="Content Placeholder 5"/>
          <p:cNvSpPr txBox="1">
            <a:spLocks noGrp="1"/>
          </p:cNvSpPr>
          <p:nvPr>
            <p:ph sz="half" idx="1"/>
          </p:nvPr>
        </p:nvSpPr>
        <p:spPr>
          <a:xfrm>
            <a:off x="3276600" y="990600"/>
            <a:ext cx="5562600" cy="529439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just">
              <a:lnSpc>
                <a:spcPct val="150000"/>
              </a:lnSpc>
              <a:buFont typeface="Wingdings" pitchFamily="2" charset="2"/>
              <a:buChar char="§"/>
            </a:pPr>
            <a:r>
              <a:rPr lang="en-US" sz="2000" b="1" dirty="0" smtClean="0">
                <a:solidFill>
                  <a:schemeClr val="bg1"/>
                </a:solidFill>
                <a:latin typeface="Calibri" pitchFamily="34" charset="0"/>
                <a:cs typeface="Aharoni" pitchFamily="2" charset="-79"/>
              </a:rPr>
              <a:t>The whole region falls under drought prone zone, ground water has been taped for agriculture purpose through boring, resulting in depletion of ground water.</a:t>
            </a:r>
          </a:p>
          <a:p>
            <a:pPr algn="just">
              <a:lnSpc>
                <a:spcPct val="150000"/>
              </a:lnSpc>
              <a:buFont typeface="Wingdings" pitchFamily="2" charset="2"/>
              <a:buChar char="§"/>
            </a:pPr>
            <a:r>
              <a:rPr lang="en-US" sz="2000" b="1" dirty="0" smtClean="0">
                <a:solidFill>
                  <a:schemeClr val="bg1"/>
                </a:solidFill>
                <a:latin typeface="Calibri" pitchFamily="34" charset="0"/>
                <a:cs typeface="Aharoni" pitchFamily="2" charset="-79"/>
              </a:rPr>
              <a:t>Most of the regions where water is available, the farmers produce cash crops (Water Intensive Crops). </a:t>
            </a:r>
          </a:p>
          <a:p>
            <a:pPr algn="just">
              <a:lnSpc>
                <a:spcPct val="150000"/>
              </a:lnSpc>
              <a:buFont typeface="Wingdings" pitchFamily="2" charset="2"/>
              <a:buChar char="§"/>
            </a:pPr>
            <a:r>
              <a:rPr lang="en-US" sz="2000" b="1" dirty="0" smtClean="0">
                <a:solidFill>
                  <a:schemeClr val="bg1"/>
                </a:solidFill>
                <a:latin typeface="Calibri" pitchFamily="34" charset="0"/>
                <a:cs typeface="Aharoni" pitchFamily="2" charset="-79"/>
              </a:rPr>
              <a:t>For irrigation purpose, the farmers take loan from local money lenders and return them with high rate of interest that possess economical risk  in their life.</a:t>
            </a:r>
          </a:p>
        </p:txBody>
      </p:sp>
      <p:pic>
        <p:nvPicPr>
          <p:cNvPr id="3074" name="Picture 2"/>
          <p:cNvPicPr>
            <a:picLocks noChangeAspect="1" noChangeArrowheads="1"/>
          </p:cNvPicPr>
          <p:nvPr/>
        </p:nvPicPr>
        <p:blipFill>
          <a:blip r:embed="rId2"/>
          <a:srcRect/>
          <a:stretch>
            <a:fillRect/>
          </a:stretch>
        </p:blipFill>
        <p:spPr bwMode="auto">
          <a:xfrm>
            <a:off x="228600" y="762000"/>
            <a:ext cx="2971800" cy="2133600"/>
          </a:xfrm>
          <a:prstGeom prst="rect">
            <a:avLst/>
          </a:prstGeom>
          <a:ln>
            <a:noFill/>
          </a:ln>
          <a:effectLst>
            <a:softEdge rad="112500"/>
          </a:effectLst>
        </p:spPr>
      </p:pic>
      <p:pic>
        <p:nvPicPr>
          <p:cNvPr id="3075" name="Picture 3"/>
          <p:cNvPicPr>
            <a:picLocks noChangeAspect="1" noChangeArrowheads="1"/>
          </p:cNvPicPr>
          <p:nvPr/>
        </p:nvPicPr>
        <p:blipFill>
          <a:blip r:embed="rId3"/>
          <a:srcRect/>
          <a:stretch>
            <a:fillRect/>
          </a:stretch>
        </p:blipFill>
        <p:spPr bwMode="auto">
          <a:xfrm>
            <a:off x="228600" y="2819400"/>
            <a:ext cx="2971800" cy="1981200"/>
          </a:xfrm>
          <a:prstGeom prst="rect">
            <a:avLst/>
          </a:prstGeom>
          <a:ln>
            <a:noFill/>
          </a:ln>
          <a:effectLst>
            <a:softEdge rad="112500"/>
          </a:effectLst>
        </p:spPr>
      </p:pic>
      <p:pic>
        <p:nvPicPr>
          <p:cNvPr id="3076" name="Picture 4"/>
          <p:cNvPicPr>
            <a:picLocks noChangeAspect="1" noChangeArrowheads="1"/>
          </p:cNvPicPr>
          <p:nvPr/>
        </p:nvPicPr>
        <p:blipFill>
          <a:blip r:embed="rId4"/>
          <a:srcRect/>
          <a:stretch>
            <a:fillRect/>
          </a:stretch>
        </p:blipFill>
        <p:spPr bwMode="auto">
          <a:xfrm>
            <a:off x="228600" y="4724400"/>
            <a:ext cx="2971800" cy="2133600"/>
          </a:xfrm>
          <a:prstGeom prst="rect">
            <a:avLst/>
          </a:prstGeom>
          <a:ln>
            <a:noFill/>
          </a:ln>
          <a:effectLst>
            <a:softEdge rad="112500"/>
          </a:effectLst>
        </p:spPr>
      </p:pic>
      <p:sp>
        <p:nvSpPr>
          <p:cNvPr id="11" name="TextBox 10"/>
          <p:cNvSpPr txBox="1"/>
          <p:nvPr/>
        </p:nvSpPr>
        <p:spPr>
          <a:xfrm>
            <a:off x="457200" y="2209800"/>
            <a:ext cx="2514600" cy="461665"/>
          </a:xfrm>
          <a:prstGeom prst="rect">
            <a:avLst/>
          </a:prstGeom>
          <a:noFill/>
        </p:spPr>
        <p:txBody>
          <a:bodyPr wrap="square" rtlCol="0">
            <a:spAutoFit/>
          </a:bodyPr>
          <a:lstStyle/>
          <a:p>
            <a:r>
              <a:rPr lang="en-US" b="1" dirty="0" smtClean="0">
                <a:solidFill>
                  <a:schemeClr val="bg1"/>
                </a:solidFill>
                <a:latin typeface="Calibri" pitchFamily="34" charset="0"/>
              </a:rPr>
              <a:t>Degraded Grazing</a:t>
            </a:r>
            <a:endParaRPr lang="en-US" b="1" dirty="0">
              <a:solidFill>
                <a:schemeClr val="bg1"/>
              </a:solidFill>
              <a:latin typeface="Calibri" pitchFamily="34" charset="0"/>
            </a:endParaRPr>
          </a:p>
        </p:txBody>
      </p:sp>
      <p:sp>
        <p:nvSpPr>
          <p:cNvPr id="12" name="TextBox 11"/>
          <p:cNvSpPr txBox="1"/>
          <p:nvPr/>
        </p:nvSpPr>
        <p:spPr>
          <a:xfrm>
            <a:off x="228600" y="4267200"/>
            <a:ext cx="3200400" cy="400110"/>
          </a:xfrm>
          <a:prstGeom prst="rect">
            <a:avLst/>
          </a:prstGeom>
          <a:noFill/>
        </p:spPr>
        <p:txBody>
          <a:bodyPr wrap="square" rtlCol="0">
            <a:spAutoFit/>
          </a:bodyPr>
          <a:lstStyle/>
          <a:p>
            <a:r>
              <a:rPr lang="en-US" sz="2000" b="1" dirty="0" smtClean="0">
                <a:solidFill>
                  <a:schemeClr val="bg1"/>
                </a:solidFill>
                <a:latin typeface="Calibri" pitchFamily="34" charset="0"/>
              </a:rPr>
              <a:t>Condition of pond in 2003</a:t>
            </a:r>
            <a:endParaRPr lang="en-US" sz="2000" b="1" dirty="0">
              <a:solidFill>
                <a:schemeClr val="bg1"/>
              </a:solidFill>
              <a:latin typeface="Calibri" pitchFamily="34" charset="0"/>
            </a:endParaRPr>
          </a:p>
        </p:txBody>
      </p:sp>
      <p:sp>
        <p:nvSpPr>
          <p:cNvPr id="13" name="TextBox 12"/>
          <p:cNvSpPr txBox="1"/>
          <p:nvPr/>
        </p:nvSpPr>
        <p:spPr>
          <a:xfrm>
            <a:off x="0" y="5943600"/>
            <a:ext cx="3124200" cy="707886"/>
          </a:xfrm>
          <a:prstGeom prst="rect">
            <a:avLst/>
          </a:prstGeom>
          <a:noFill/>
        </p:spPr>
        <p:txBody>
          <a:bodyPr wrap="square" rtlCol="0">
            <a:spAutoFit/>
          </a:bodyPr>
          <a:lstStyle/>
          <a:p>
            <a:pPr algn="ctr"/>
            <a:r>
              <a:rPr lang="en-US" sz="2000" b="1" dirty="0" smtClean="0">
                <a:solidFill>
                  <a:schemeClr val="bg1"/>
                </a:solidFill>
                <a:latin typeface="Calibri" pitchFamily="34" charset="0"/>
              </a:rPr>
              <a:t>Condition of same pond in 2008</a:t>
            </a:r>
            <a:endParaRPr lang="en-US" sz="2000" b="1" dirty="0">
              <a:solidFill>
                <a:schemeClr val="bg1"/>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260351"/>
            <a:ext cx="8545513" cy="501649"/>
          </a:xfrm>
        </p:spPr>
        <p:style>
          <a:lnRef idx="1">
            <a:schemeClr val="accent1"/>
          </a:lnRef>
          <a:fillRef idx="2">
            <a:schemeClr val="accent1"/>
          </a:fillRef>
          <a:effectRef idx="1">
            <a:schemeClr val="accent1"/>
          </a:effectRef>
          <a:fontRef idx="minor">
            <a:schemeClr val="dk1"/>
          </a:fontRef>
        </p:style>
        <p:txBody>
          <a:bodyPr/>
          <a:lstStyle/>
          <a:p>
            <a:pPr eaLnBrk="1" hangingPunct="1">
              <a:defRPr/>
            </a:pP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Scope of Intervention in </a:t>
            </a:r>
            <a:r>
              <a:rPr lang="en-US" sz="360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Bundelkhand</a:t>
            </a:r>
            <a:r>
              <a:rPr lang="en-US"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Area</a:t>
            </a:r>
            <a:endParaRPr lang="en-IN" sz="3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9219" name="Rectangle 3"/>
          <p:cNvSpPr>
            <a:spLocks noGrp="1" noChangeArrowheads="1"/>
          </p:cNvSpPr>
          <p:nvPr>
            <p:ph type="body" idx="1"/>
          </p:nvPr>
        </p:nvSpPr>
        <p:spPr>
          <a:xfrm>
            <a:off x="3733800" y="1295400"/>
            <a:ext cx="5257800" cy="5040312"/>
          </a:xfrm>
        </p:spPr>
        <p:txBody>
          <a:bodyPr/>
          <a:lstStyle/>
          <a:p>
            <a:pPr algn="just" eaLnBrk="1" hangingPunct="1">
              <a:buClr>
                <a:schemeClr val="tx1"/>
              </a:buClr>
            </a:pPr>
            <a:r>
              <a:rPr lang="en-US" sz="2400" b="1" dirty="0" smtClean="0">
                <a:latin typeface="Calibri" pitchFamily="34" charset="0"/>
              </a:rPr>
              <a:t>Through construction of water harvesting structures scope to increase ground water table</a:t>
            </a:r>
            <a:r>
              <a:rPr lang="en-IN" sz="2400" b="1" dirty="0" smtClean="0">
                <a:latin typeface="Calibri" pitchFamily="34" charset="0"/>
              </a:rPr>
              <a:t>.</a:t>
            </a:r>
          </a:p>
          <a:p>
            <a:pPr algn="just" eaLnBrk="1" hangingPunct="1">
              <a:buClr>
                <a:schemeClr val="tx1"/>
              </a:buClr>
              <a:buNone/>
            </a:pPr>
            <a:endParaRPr lang="en-IN" sz="2400" b="1" dirty="0" smtClean="0">
              <a:latin typeface="Calibri" pitchFamily="34" charset="0"/>
            </a:endParaRPr>
          </a:p>
          <a:p>
            <a:pPr algn="just" eaLnBrk="1" hangingPunct="1">
              <a:buClr>
                <a:schemeClr val="tx1"/>
              </a:buClr>
            </a:pPr>
            <a:r>
              <a:rPr lang="en-US" sz="2400" b="1" dirty="0" smtClean="0">
                <a:latin typeface="Calibri" pitchFamily="34" charset="0"/>
              </a:rPr>
              <a:t>Construction of continues contour trenches around the hill slope at the given contour for treating non arable area of hill slopes. </a:t>
            </a:r>
          </a:p>
          <a:p>
            <a:pPr algn="just" eaLnBrk="1" hangingPunct="1">
              <a:buClr>
                <a:schemeClr val="tx1"/>
              </a:buClr>
              <a:buNone/>
            </a:pPr>
            <a:endParaRPr lang="en-US" sz="2400" b="1" dirty="0" smtClean="0">
              <a:latin typeface="Calibri" pitchFamily="34" charset="0"/>
            </a:endParaRPr>
          </a:p>
          <a:p>
            <a:pPr algn="just" eaLnBrk="1" hangingPunct="1">
              <a:buClr>
                <a:schemeClr val="tx1"/>
              </a:buClr>
            </a:pPr>
            <a:r>
              <a:rPr lang="en-US" sz="2400" b="1" dirty="0" smtClean="0">
                <a:latin typeface="Calibri" pitchFamily="34" charset="0"/>
              </a:rPr>
              <a:t>Scope for the improved and diversified agriculture which will create additional employment in the farm sectors. </a:t>
            </a:r>
            <a:endParaRPr lang="en-IN" sz="2400" b="1" dirty="0" smtClean="0">
              <a:latin typeface="Calibri" pitchFamily="34" charset="0"/>
            </a:endParaRPr>
          </a:p>
          <a:p>
            <a:pPr algn="just" eaLnBrk="1" hangingPunct="1">
              <a:buFontTx/>
              <a:buNone/>
            </a:pPr>
            <a:endParaRPr lang="en-IN" sz="2400" b="1" dirty="0" smtClean="0">
              <a:latin typeface="Calibri" pitchFamily="34" charset="0"/>
            </a:endParaRPr>
          </a:p>
        </p:txBody>
      </p:sp>
      <p:pic>
        <p:nvPicPr>
          <p:cNvPr id="4" name="Picture 9" descr="Picture1"/>
          <p:cNvPicPr>
            <a:picLocks noChangeAspect="1" noChangeArrowheads="1"/>
          </p:cNvPicPr>
          <p:nvPr/>
        </p:nvPicPr>
        <p:blipFill>
          <a:blip r:embed="rId2"/>
          <a:srcRect/>
          <a:stretch>
            <a:fillRect/>
          </a:stretch>
        </p:blipFill>
        <p:spPr bwMode="auto">
          <a:xfrm>
            <a:off x="228600" y="1600200"/>
            <a:ext cx="3352800"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228600" y="5334000"/>
            <a:ext cx="3276601" cy="40011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000" b="1" i="1" dirty="0" smtClean="0">
                <a:solidFill>
                  <a:srgbClr val="FFFF00"/>
                </a:solidFill>
                <a:latin typeface="Calibri" pitchFamily="34" charset="0"/>
              </a:rPr>
              <a:t>On Blasting Recharge Zones</a:t>
            </a:r>
            <a:endParaRPr lang="en-US" sz="2000" b="1" i="1" dirty="0">
              <a:solidFill>
                <a:srgbClr val="FFFF00"/>
              </a:solidFill>
              <a:latin typeface="Calibri" pitchFamily="34" charset="0"/>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8F7BD17-B67F-4C12-8CAA-5817C05EB5D3}" type="slidenum">
              <a:rPr lang="en-US"/>
              <a:pPr/>
              <a:t>6</a:t>
            </a:fld>
            <a:endParaRPr lang="en-US"/>
          </a:p>
        </p:txBody>
      </p:sp>
      <p:pic>
        <p:nvPicPr>
          <p:cNvPr id="1026" name="Picture 2"/>
          <p:cNvPicPr>
            <a:picLocks noChangeAspect="1" noChangeArrowheads="1"/>
          </p:cNvPicPr>
          <p:nvPr/>
        </p:nvPicPr>
        <p:blipFill>
          <a:blip r:embed="rId2"/>
          <a:srcRect/>
          <a:stretch>
            <a:fillRect/>
          </a:stretch>
        </p:blipFill>
        <p:spPr bwMode="auto">
          <a:xfrm>
            <a:off x="2895600" y="3657600"/>
            <a:ext cx="5991225" cy="2971800"/>
          </a:xfrm>
          <a:prstGeom prst="rect">
            <a:avLst/>
          </a:prstGeom>
          <a:noFill/>
          <a:ln w="38100">
            <a:solidFill>
              <a:srgbClr val="FFFF00"/>
            </a:solid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895600" y="304800"/>
            <a:ext cx="6019800" cy="2971800"/>
          </a:xfrm>
          <a:prstGeom prst="rect">
            <a:avLst/>
          </a:prstGeom>
          <a:noFill/>
          <a:ln w="38100">
            <a:solidFill>
              <a:srgbClr val="FFFF00"/>
            </a:solidFill>
            <a:miter lim="800000"/>
            <a:headEnd/>
            <a:tailEnd/>
          </a:ln>
          <a:effectLst/>
        </p:spPr>
      </p:pic>
      <p:sp>
        <p:nvSpPr>
          <p:cNvPr id="12" name="Right Arrow 11"/>
          <p:cNvSpPr/>
          <p:nvPr/>
        </p:nvSpPr>
        <p:spPr>
          <a:xfrm>
            <a:off x="2514600" y="1066800"/>
            <a:ext cx="4572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p:cNvSpPr/>
          <p:nvPr/>
        </p:nvSpPr>
        <p:spPr>
          <a:xfrm>
            <a:off x="2057400" y="5943600"/>
            <a:ext cx="838200" cy="304800"/>
          </a:xfrm>
          <a:prstGeom prst="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52400" y="2819400"/>
            <a:ext cx="2667000" cy="707886"/>
          </a:xfrm>
          <a:prstGeom prst="rect">
            <a:avLst/>
          </a:prstGeom>
          <a:noFill/>
        </p:spPr>
        <p:txBody>
          <a:bodyPr wrap="square" rtlCol="0">
            <a:spAutoFit/>
          </a:bodyPr>
          <a:lstStyle/>
          <a:p>
            <a:r>
              <a:rPr lang="en-US" sz="2000" b="1" dirty="0" smtClean="0">
                <a:solidFill>
                  <a:srgbClr val="FFC000"/>
                </a:solidFill>
                <a:latin typeface="Calibri" pitchFamily="34" charset="0"/>
              </a:rPr>
              <a:t>Projected </a:t>
            </a:r>
            <a:r>
              <a:rPr lang="en-US" sz="2000" b="1" dirty="0" err="1" smtClean="0">
                <a:solidFill>
                  <a:srgbClr val="FFC000"/>
                </a:solidFill>
                <a:latin typeface="Calibri" pitchFamily="34" charset="0"/>
              </a:rPr>
              <a:t>Bhadar</a:t>
            </a:r>
            <a:r>
              <a:rPr lang="en-US" sz="2000" b="1" dirty="0" smtClean="0">
                <a:solidFill>
                  <a:srgbClr val="FFC000"/>
                </a:solidFill>
                <a:latin typeface="Calibri" pitchFamily="34" charset="0"/>
              </a:rPr>
              <a:t> River Basin in </a:t>
            </a:r>
            <a:r>
              <a:rPr lang="en-US" sz="2000" b="1" dirty="0" err="1" smtClean="0">
                <a:solidFill>
                  <a:srgbClr val="FFC000"/>
                </a:solidFill>
                <a:latin typeface="Calibri" pitchFamily="34" charset="0"/>
              </a:rPr>
              <a:t>Chhattarpur</a:t>
            </a:r>
            <a:endParaRPr lang="en-US" sz="2000" b="1" dirty="0">
              <a:solidFill>
                <a:srgbClr val="FFC000"/>
              </a:solidFill>
              <a:latin typeface="Calibri" pitchFamily="34" charset="0"/>
            </a:endParaRPr>
          </a:p>
        </p:txBody>
      </p:sp>
      <p:sp>
        <p:nvSpPr>
          <p:cNvPr id="15" name="TextBox 14"/>
          <p:cNvSpPr txBox="1"/>
          <p:nvPr/>
        </p:nvSpPr>
        <p:spPr>
          <a:xfrm>
            <a:off x="228600" y="6150114"/>
            <a:ext cx="2743200" cy="707886"/>
          </a:xfrm>
          <a:prstGeom prst="rect">
            <a:avLst/>
          </a:prstGeom>
          <a:noFill/>
        </p:spPr>
        <p:txBody>
          <a:bodyPr wrap="square" rtlCol="0">
            <a:spAutoFit/>
          </a:bodyPr>
          <a:lstStyle/>
          <a:p>
            <a:r>
              <a:rPr lang="en-US" sz="2000" b="1" dirty="0" smtClean="0">
                <a:solidFill>
                  <a:srgbClr val="FFC000"/>
                </a:solidFill>
                <a:latin typeface="Calibri" pitchFamily="34" charset="0"/>
              </a:rPr>
              <a:t>Projected </a:t>
            </a:r>
            <a:r>
              <a:rPr lang="en-US" sz="2000" b="1" dirty="0" err="1" smtClean="0">
                <a:solidFill>
                  <a:srgbClr val="FFC000"/>
                </a:solidFill>
                <a:latin typeface="Calibri" pitchFamily="34" charset="0"/>
              </a:rPr>
              <a:t>Karpia</a:t>
            </a:r>
            <a:r>
              <a:rPr lang="en-US" sz="2000" b="1" dirty="0" smtClean="0">
                <a:solidFill>
                  <a:srgbClr val="FFC000"/>
                </a:solidFill>
                <a:latin typeface="Calibri" pitchFamily="34" charset="0"/>
              </a:rPr>
              <a:t> River Basin in </a:t>
            </a:r>
            <a:r>
              <a:rPr lang="en-US" sz="2000" b="1" dirty="0" err="1" smtClean="0">
                <a:solidFill>
                  <a:srgbClr val="FFC000"/>
                </a:solidFill>
                <a:latin typeface="Calibri" pitchFamily="34" charset="0"/>
              </a:rPr>
              <a:t>Mahoba</a:t>
            </a:r>
            <a:endParaRPr lang="en-US" sz="2000" b="1" dirty="0">
              <a:solidFill>
                <a:srgbClr val="FFC000"/>
              </a:solidFill>
              <a:latin typeface="Calibri" pitchFamily="34" charset="0"/>
            </a:endParaRPr>
          </a:p>
        </p:txBody>
      </p:sp>
      <p:pic>
        <p:nvPicPr>
          <p:cNvPr id="2" name="Picture 2"/>
          <p:cNvPicPr>
            <a:picLocks noChangeAspect="1" noChangeArrowheads="1"/>
          </p:cNvPicPr>
          <p:nvPr/>
        </p:nvPicPr>
        <p:blipFill>
          <a:blip r:embed="rId4"/>
          <a:srcRect/>
          <a:stretch>
            <a:fillRect/>
          </a:stretch>
        </p:blipFill>
        <p:spPr bwMode="auto">
          <a:xfrm>
            <a:off x="152400" y="152400"/>
            <a:ext cx="2362199" cy="2590800"/>
          </a:xfrm>
          <a:prstGeom prst="rect">
            <a:avLst/>
          </a:prstGeom>
          <a:noFill/>
          <a:ln w="9525">
            <a:noFill/>
            <a:miter lim="800000"/>
            <a:headEnd/>
            <a:tailEnd/>
          </a:ln>
          <a:effectLst/>
        </p:spPr>
      </p:pic>
      <p:pic>
        <p:nvPicPr>
          <p:cNvPr id="3" name="Picture 3" descr="5"/>
          <p:cNvPicPr>
            <a:picLocks noChangeAspect="1" noChangeArrowheads="1"/>
          </p:cNvPicPr>
          <p:nvPr/>
        </p:nvPicPr>
        <p:blipFill>
          <a:blip r:embed="rId5" cstate="print"/>
          <a:srcRect/>
          <a:stretch>
            <a:fillRect/>
          </a:stretch>
        </p:blipFill>
        <p:spPr bwMode="auto">
          <a:xfrm>
            <a:off x="152400" y="3581400"/>
            <a:ext cx="2438400" cy="236219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6FAEA10-9369-4F93-8AFF-BEA4888BD850}" type="slidenum">
              <a:rPr lang="en-US"/>
              <a:pPr/>
              <a:t>7</a:t>
            </a:fld>
            <a:endParaRPr lang="en-US"/>
          </a:p>
        </p:txBody>
      </p:sp>
      <p:sp>
        <p:nvSpPr>
          <p:cNvPr id="7" name="Content Placeholder 2"/>
          <p:cNvSpPr txBox="1">
            <a:spLocks/>
          </p:cNvSpPr>
          <p:nvPr/>
        </p:nvSpPr>
        <p:spPr bwMode="auto">
          <a:xfrm>
            <a:off x="533400" y="1066800"/>
            <a:ext cx="8413750" cy="4038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Autofit/>
          </a:bodyPr>
          <a:lstStyle/>
          <a:p>
            <a:pPr marL="365760" marR="0" lvl="0" indent="-283464" algn="just" defTabSz="914400" rtl="0" eaLnBrk="1" fontAlgn="auto" latinLnBrk="0" hangingPunct="1">
              <a:lnSpc>
                <a:spcPct val="100000"/>
              </a:lnSpc>
              <a:spcBef>
                <a:spcPct val="20000"/>
              </a:spcBef>
              <a:spcAft>
                <a:spcPts val="0"/>
              </a:spcAft>
              <a:buClr>
                <a:schemeClr val="hlink"/>
              </a:buClr>
              <a:buSzPct val="60000"/>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rPr>
              <a:t> </a:t>
            </a:r>
            <a:r>
              <a:rPr kumimoji="0" lang="en-US" sz="3600" b="1" i="0" u="none" strike="noStrike" kern="0" cap="none" spc="0" normalizeH="0" baseline="0" noProof="0" dirty="0" smtClean="0">
                <a:ln>
                  <a:noFill/>
                </a:ln>
                <a:solidFill>
                  <a:srgbClr val="FFC000"/>
                </a:solidFill>
                <a:effectLst/>
                <a:uLnTx/>
                <a:uFillTx/>
                <a:latin typeface="Calibri" pitchFamily="34" charset="0"/>
              </a:rPr>
              <a:t>Projects</a:t>
            </a:r>
            <a:r>
              <a:rPr kumimoji="0" lang="en-US" sz="3600" b="1" i="0" u="none" strike="noStrike" kern="0" cap="none" spc="0" normalizeH="0" noProof="0" dirty="0" smtClean="0">
                <a:ln>
                  <a:noFill/>
                </a:ln>
                <a:solidFill>
                  <a:srgbClr val="FFC000"/>
                </a:solidFill>
                <a:effectLst/>
                <a:uLnTx/>
                <a:uFillTx/>
                <a:latin typeface="Calibri" pitchFamily="34" charset="0"/>
              </a:rPr>
              <a:t> </a:t>
            </a:r>
            <a:r>
              <a:rPr kumimoji="0" lang="en-US" sz="3600" b="1" i="0" u="none" strike="noStrike" kern="0" cap="none" spc="0" normalizeH="0" baseline="0" noProof="0" dirty="0" smtClean="0">
                <a:ln>
                  <a:noFill/>
                </a:ln>
                <a:solidFill>
                  <a:srgbClr val="FFC000"/>
                </a:solidFill>
                <a:effectLst/>
                <a:uLnTx/>
                <a:uFillTx/>
                <a:latin typeface="Calibri" pitchFamily="34" charset="0"/>
              </a:rPr>
              <a:t>titled</a:t>
            </a:r>
          </a:p>
          <a:p>
            <a:pPr marL="365760" marR="0" lvl="0" indent="-283464" algn="just" defTabSz="914400" rtl="0" eaLnBrk="1" fontAlgn="auto" latinLnBrk="0" hangingPunct="1">
              <a:lnSpc>
                <a:spcPct val="100000"/>
              </a:lnSpc>
              <a:spcBef>
                <a:spcPct val="20000"/>
              </a:spcBef>
              <a:spcAft>
                <a:spcPts val="0"/>
              </a:spcAft>
              <a:buClr>
                <a:schemeClr val="hlink"/>
              </a:buClr>
              <a:buSzPct val="60000"/>
              <a:buFont typeface="Wingdings" pitchFamily="2" charset="2"/>
              <a:buChar char="q"/>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rPr>
              <a:t>	“</a:t>
            </a: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Towards  Drinking Water Security through IWRM Approach in </a:t>
            </a:r>
            <a:r>
              <a:rPr kumimoji="0" lang="en-US" sz="2000" b="1" i="0" u="none" strike="noStrike" kern="0" cap="none" spc="0" normalizeH="0" baseline="0" noProof="0" dirty="0" err="1" smtClean="0">
                <a:ln>
                  <a:noFill/>
                </a:ln>
                <a:solidFill>
                  <a:schemeClr val="tx1"/>
                </a:solidFill>
                <a:effectLst/>
                <a:uLnTx/>
                <a:uFillTx/>
                <a:latin typeface="Calibri" pitchFamily="34" charset="0"/>
                <a:cs typeface="Arial" pitchFamily="34" charset="0"/>
              </a:rPr>
              <a:t>Bharad</a:t>
            </a: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 River Sub-basin, </a:t>
            </a:r>
            <a:r>
              <a:rPr kumimoji="0" lang="en-US" sz="2000" b="1" i="0" u="none" strike="noStrike" kern="0" cap="none" spc="0" normalizeH="0" baseline="0" noProof="0" dirty="0" err="1" smtClean="0">
                <a:ln>
                  <a:noFill/>
                </a:ln>
                <a:solidFill>
                  <a:schemeClr val="tx1"/>
                </a:solidFill>
                <a:effectLst/>
                <a:uLnTx/>
                <a:uFillTx/>
                <a:latin typeface="Calibri" pitchFamily="34" charset="0"/>
                <a:cs typeface="Arial" pitchFamily="34" charset="0"/>
              </a:rPr>
              <a:t>Nowgaon</a:t>
            </a: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 Block, </a:t>
            </a:r>
            <a:r>
              <a:rPr kumimoji="0" lang="en-US" sz="2000" b="1" i="0" u="none" strike="noStrike" kern="0" cap="none" spc="0" normalizeH="0" baseline="0" noProof="0" dirty="0" err="1" smtClean="0">
                <a:ln>
                  <a:noFill/>
                </a:ln>
                <a:solidFill>
                  <a:schemeClr val="tx1"/>
                </a:solidFill>
                <a:effectLst/>
                <a:uLnTx/>
                <a:uFillTx/>
                <a:latin typeface="Calibri" pitchFamily="34" charset="0"/>
                <a:cs typeface="Arial" pitchFamily="34" charset="0"/>
              </a:rPr>
              <a:t>Chhatarpur</a:t>
            </a: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 (M.P),INDIA” supported by Water-Aid</a:t>
            </a:r>
          </a:p>
          <a:p>
            <a:pPr marL="365760" marR="0" lvl="0" indent="-283464" algn="just" defTabSz="914400" rtl="0" eaLnBrk="1" fontAlgn="auto" latinLnBrk="0" hangingPunct="1">
              <a:lnSpc>
                <a:spcPct val="100000"/>
              </a:lnSpc>
              <a:spcBef>
                <a:spcPct val="20000"/>
              </a:spcBef>
              <a:spcAft>
                <a:spcPts val="0"/>
              </a:spcAft>
              <a:buClr>
                <a:schemeClr val="hlink"/>
              </a:buClr>
              <a:buSzPct val="60000"/>
              <a:tabLst/>
              <a:defRPr/>
            </a:pPr>
            <a:endPar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marL="365760" marR="0" lvl="0" indent="-283464" algn="just" defTabSz="914400" rtl="0" eaLnBrk="1" fontAlgn="auto" latinLnBrk="0" hangingPunct="1">
              <a:lnSpc>
                <a:spcPct val="100000"/>
              </a:lnSpc>
              <a:spcBef>
                <a:spcPct val="20000"/>
              </a:spcBef>
              <a:spcAft>
                <a:spcPts val="0"/>
              </a:spcAft>
              <a:buClr>
                <a:schemeClr val="hlink"/>
              </a:buClr>
              <a:buSzPct val="60000"/>
              <a:buFont typeface="Wingdings" pitchFamily="2" charset="2"/>
              <a:buChar char="q"/>
              <a:tabLst/>
              <a:defRPr/>
            </a:pPr>
            <a:r>
              <a:rPr lang="en-US" sz="2000" b="1" kern="0" dirty="0" smtClean="0">
                <a:latin typeface="Calibri" pitchFamily="34" charset="0"/>
              </a:rPr>
              <a:t>“</a:t>
            </a:r>
            <a:r>
              <a:rPr lang="en-US" sz="2000" b="1" kern="0" dirty="0" smtClean="0">
                <a:latin typeface="Calibri" pitchFamily="34" charset="0"/>
                <a:cs typeface="Arial" pitchFamily="34" charset="0"/>
              </a:rPr>
              <a:t>Towards  Drinking Water Security through IWRM Approach in </a:t>
            </a:r>
            <a:r>
              <a:rPr lang="en-US" sz="2000" b="1" kern="0" dirty="0" err="1" smtClean="0">
                <a:latin typeface="Calibri" pitchFamily="34" charset="0"/>
                <a:cs typeface="Arial" pitchFamily="34" charset="0"/>
              </a:rPr>
              <a:t>Karpia</a:t>
            </a:r>
            <a:r>
              <a:rPr lang="en-US" sz="2000" b="1" kern="0" dirty="0" smtClean="0">
                <a:latin typeface="Calibri" pitchFamily="34" charset="0"/>
                <a:cs typeface="Arial" pitchFamily="34" charset="0"/>
              </a:rPr>
              <a:t> River Sub-basin,  </a:t>
            </a:r>
            <a:r>
              <a:rPr lang="en-US" sz="2000" b="1" kern="0" dirty="0" err="1" smtClean="0">
                <a:latin typeface="Calibri" pitchFamily="34" charset="0"/>
                <a:cs typeface="Arial" pitchFamily="34" charset="0"/>
              </a:rPr>
              <a:t>Jaitpur</a:t>
            </a:r>
            <a:r>
              <a:rPr lang="en-US" sz="2000" b="1" kern="0" dirty="0" smtClean="0">
                <a:latin typeface="Calibri" pitchFamily="34" charset="0"/>
                <a:cs typeface="Arial" pitchFamily="34" charset="0"/>
              </a:rPr>
              <a:t> Block, </a:t>
            </a:r>
            <a:r>
              <a:rPr lang="en-US" sz="2000" b="1" kern="0" dirty="0" err="1" smtClean="0">
                <a:latin typeface="Calibri" pitchFamily="34" charset="0"/>
                <a:cs typeface="Arial" pitchFamily="34" charset="0"/>
              </a:rPr>
              <a:t>Mahoba</a:t>
            </a:r>
            <a:r>
              <a:rPr lang="en-US" sz="2000" b="1" kern="0" dirty="0" smtClean="0">
                <a:latin typeface="Calibri" pitchFamily="34" charset="0"/>
                <a:cs typeface="Arial" pitchFamily="34" charset="0"/>
              </a:rPr>
              <a:t> (U.P),INDIA” supported by </a:t>
            </a:r>
            <a:r>
              <a:rPr lang="en-US" sz="2000" b="1" kern="0" dirty="0" err="1" smtClean="0">
                <a:latin typeface="Calibri" pitchFamily="34" charset="0"/>
                <a:cs typeface="Arial" pitchFamily="34" charset="0"/>
              </a:rPr>
              <a:t>Anandana</a:t>
            </a:r>
            <a:r>
              <a:rPr lang="en-US" sz="2000" b="1" kern="0" dirty="0" smtClean="0">
                <a:latin typeface="Calibri" pitchFamily="34" charset="0"/>
                <a:cs typeface="Arial" pitchFamily="34" charset="0"/>
              </a:rPr>
              <a:t> Foundation.</a:t>
            </a:r>
          </a:p>
          <a:p>
            <a:pPr marL="365760" marR="0" lvl="0" indent="-283464" algn="just" defTabSz="914400" rtl="0" eaLnBrk="1" fontAlgn="auto" latinLnBrk="0" hangingPunct="1">
              <a:lnSpc>
                <a:spcPct val="100000"/>
              </a:lnSpc>
              <a:spcBef>
                <a:spcPct val="20000"/>
              </a:spcBef>
              <a:spcAft>
                <a:spcPts val="0"/>
              </a:spcAft>
              <a:buClr>
                <a:schemeClr val="hlink"/>
              </a:buClr>
              <a:buSzPct val="60000"/>
              <a:tabLst/>
              <a:defRPr/>
            </a:pPr>
            <a:endParaRPr lang="en-US" sz="2000" b="1" kern="0" dirty="0" smtClean="0">
              <a:latin typeface="Calibri" pitchFamily="34" charset="0"/>
              <a:cs typeface="Arial" pitchFamily="34" charset="0"/>
            </a:endParaRPr>
          </a:p>
          <a:p>
            <a:pPr marL="365760" marR="0" lvl="0" indent="-283464" algn="just" defTabSz="914400" rtl="0" eaLnBrk="1" fontAlgn="auto" latinLnBrk="0" hangingPunct="1">
              <a:lnSpc>
                <a:spcPct val="100000"/>
              </a:lnSpc>
              <a:spcBef>
                <a:spcPct val="20000"/>
              </a:spcBef>
              <a:spcAft>
                <a:spcPts val="0"/>
              </a:spcAft>
              <a:buClr>
                <a:schemeClr val="hlink"/>
              </a:buClr>
              <a:buSzPct val="60000"/>
              <a:buFont typeface="Wingdings" pitchFamily="2" charset="2"/>
              <a:buChar char="q"/>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A</a:t>
            </a:r>
            <a:r>
              <a:rPr kumimoji="0" lang="en-US" sz="2000" b="1" i="0" u="none" strike="noStrike" kern="0" cap="none" spc="0" normalizeH="0" noProof="0" dirty="0" smtClean="0">
                <a:ln>
                  <a:noFill/>
                </a:ln>
                <a:solidFill>
                  <a:schemeClr val="tx1"/>
                </a:solidFill>
                <a:effectLst/>
                <a:uLnTx/>
                <a:uFillTx/>
                <a:latin typeface="Calibri" pitchFamily="34" charset="0"/>
                <a:cs typeface="Arial" pitchFamily="34" charset="0"/>
              </a:rPr>
              <a:t> Water shed Project- </a:t>
            </a:r>
            <a:r>
              <a:rPr kumimoji="0" lang="en-US" sz="2000" b="1" i="0" u="none" strike="noStrike" kern="0" cap="none" spc="0" normalizeH="0" noProof="0" dirty="0" err="1" smtClean="0">
                <a:ln>
                  <a:noFill/>
                </a:ln>
                <a:solidFill>
                  <a:schemeClr val="tx1"/>
                </a:solidFill>
                <a:effectLst/>
                <a:uLnTx/>
                <a:uFillTx/>
                <a:latin typeface="Calibri" pitchFamily="34" charset="0"/>
                <a:cs typeface="Arial" pitchFamily="34" charset="0"/>
              </a:rPr>
              <a:t>Sunehra</a:t>
            </a:r>
            <a:r>
              <a:rPr kumimoji="0" lang="en-US" sz="2000" b="1" i="0" u="none" strike="noStrike" kern="0" cap="none" spc="0" normalizeH="0" noProof="0" dirty="0" smtClean="0">
                <a:ln>
                  <a:noFill/>
                </a:ln>
                <a:solidFill>
                  <a:schemeClr val="tx1"/>
                </a:solidFill>
                <a:effectLst/>
                <a:uLnTx/>
                <a:uFillTx/>
                <a:latin typeface="Calibri" pitchFamily="34" charset="0"/>
                <a:cs typeface="Arial" pitchFamily="34" charset="0"/>
              </a:rPr>
              <a:t> </a:t>
            </a:r>
            <a:r>
              <a:rPr kumimoji="0" lang="en-US" sz="2000" b="1" i="0" u="none" strike="noStrike" kern="0" cap="none" spc="0" normalizeH="0" noProof="0" dirty="0" err="1" smtClean="0">
                <a:ln>
                  <a:noFill/>
                </a:ln>
                <a:solidFill>
                  <a:schemeClr val="tx1"/>
                </a:solidFill>
                <a:effectLst/>
                <a:uLnTx/>
                <a:uFillTx/>
                <a:latin typeface="Calibri" pitchFamily="34" charset="0"/>
                <a:cs typeface="Arial" pitchFamily="34" charset="0"/>
              </a:rPr>
              <a:t>Kal</a:t>
            </a:r>
            <a:r>
              <a:rPr kumimoji="0" lang="en-US" sz="2000" b="1" i="0" u="none" strike="noStrike" kern="0" cap="none" spc="0" normalizeH="0" noProof="0" dirty="0" smtClean="0">
                <a:ln>
                  <a:noFill/>
                </a:ln>
                <a:solidFill>
                  <a:schemeClr val="tx1"/>
                </a:solidFill>
                <a:effectLst/>
                <a:uLnTx/>
                <a:uFillTx/>
                <a:latin typeface="Calibri" pitchFamily="34" charset="0"/>
                <a:cs typeface="Arial" pitchFamily="34" charset="0"/>
              </a:rPr>
              <a:t> supported by </a:t>
            </a:r>
            <a:r>
              <a:rPr kumimoji="0" lang="en-US" sz="2000" b="1" i="0" u="none" strike="noStrike" kern="0" cap="none" spc="0" normalizeH="0" noProof="0" dirty="0" err="1" smtClean="0">
                <a:ln>
                  <a:noFill/>
                </a:ln>
                <a:solidFill>
                  <a:schemeClr val="tx1"/>
                </a:solidFill>
                <a:effectLst/>
                <a:uLnTx/>
                <a:uFillTx/>
                <a:latin typeface="Calibri" pitchFamily="34" charset="0"/>
                <a:cs typeface="Arial" pitchFamily="34" charset="0"/>
              </a:rPr>
              <a:t>Anandana</a:t>
            </a:r>
            <a:r>
              <a:rPr kumimoji="0" lang="en-US" sz="2000" b="1" i="0" u="none" strike="noStrike" kern="0" cap="none" spc="0" normalizeH="0" noProof="0" dirty="0" smtClean="0">
                <a:ln>
                  <a:noFill/>
                </a:ln>
                <a:solidFill>
                  <a:schemeClr val="tx1"/>
                </a:solidFill>
                <a:effectLst/>
                <a:uLnTx/>
                <a:uFillTx/>
                <a:latin typeface="Calibri" pitchFamily="34" charset="0"/>
                <a:cs typeface="Arial" pitchFamily="34" charset="0"/>
              </a:rPr>
              <a:t> Foundation </a:t>
            </a:r>
          </a:p>
          <a:p>
            <a:r>
              <a:rPr lang="en-US" sz="2000" b="1" kern="0" dirty="0" smtClean="0">
                <a:latin typeface="Calibri" pitchFamily="34" charset="0"/>
                <a:cs typeface="Arial" pitchFamily="34" charset="0"/>
              </a:rPr>
              <a:t>Have been</a:t>
            </a:r>
            <a:r>
              <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rPr>
              <a:t> implemented  in identified villages</a:t>
            </a:r>
            <a:r>
              <a:rPr lang="en-US" sz="2000" dirty="0" smtClean="0"/>
              <a:t> </a:t>
            </a:r>
          </a:p>
          <a:p>
            <a:endParaRPr lang="en-US" sz="2000" dirty="0" smtClean="0"/>
          </a:p>
          <a:p>
            <a:pPr marL="365760" lvl="0" indent="-283464" algn="just" fontAlgn="auto">
              <a:spcBef>
                <a:spcPct val="20000"/>
              </a:spcBef>
              <a:spcAft>
                <a:spcPts val="0"/>
              </a:spcAft>
              <a:buClr>
                <a:schemeClr val="hlink"/>
              </a:buClr>
              <a:buSzPct val="60000"/>
              <a:defRPr/>
            </a:pPr>
            <a:endParaRPr kumimoji="0" lang="en-US" sz="2000" b="1" i="0" u="none" strike="noStrike" kern="0" cap="none" spc="0" normalizeH="0" baseline="0" noProof="0" dirty="0" smtClean="0">
              <a:ln>
                <a:noFill/>
              </a:ln>
              <a:solidFill>
                <a:schemeClr val="tx1"/>
              </a:solidFill>
              <a:effectLst/>
              <a:uLnTx/>
              <a:uFillTx/>
              <a:latin typeface="Calibri" pitchFamily="34" charset="0"/>
              <a:cs typeface="Arial" pitchFamily="34" charset="0"/>
            </a:endParaRPr>
          </a:p>
          <a:p>
            <a:pPr marL="365760" marR="0" lvl="0" indent="-283464" algn="just" defTabSz="914400" rtl="0" eaLnBrk="1" fontAlgn="auto" latinLnBrk="0" hangingPunct="1">
              <a:lnSpc>
                <a:spcPct val="100000"/>
              </a:lnSpc>
              <a:spcBef>
                <a:spcPct val="20000"/>
              </a:spcBef>
              <a:spcAft>
                <a:spcPts val="0"/>
              </a:spcAft>
              <a:buClr>
                <a:schemeClr val="hlink"/>
              </a:buClr>
              <a:buSzPct val="60000"/>
              <a:buFont typeface="Wingdings 2"/>
              <a:buNone/>
              <a:tabLst/>
              <a:defRPr/>
            </a:pPr>
            <a:endParaRPr kumimoji="0" lang="en-US" sz="2000" b="1" i="0" u="none" strike="noStrike" kern="0" cap="none" spc="0" normalizeH="0" baseline="0" noProof="0" dirty="0" smtClean="0">
              <a:ln>
                <a:noFill/>
              </a:ln>
              <a:solidFill>
                <a:schemeClr val="tx1"/>
              </a:solidFill>
              <a:effectLst/>
              <a:uLnTx/>
              <a:uFillTx/>
              <a:latin typeface="Calibri" pitchFamily="34" charset="0"/>
            </a:endParaRPr>
          </a:p>
          <a:p>
            <a:pPr marL="365760" marR="0" lvl="0" indent="-283464" algn="just" defTabSz="914400" rtl="0" eaLnBrk="1" fontAlgn="auto" latinLnBrk="0" hangingPunct="1">
              <a:lnSpc>
                <a:spcPct val="100000"/>
              </a:lnSpc>
              <a:spcBef>
                <a:spcPct val="20000"/>
              </a:spcBef>
              <a:spcAft>
                <a:spcPts val="0"/>
              </a:spcAft>
              <a:buClr>
                <a:schemeClr val="hlink"/>
              </a:buClr>
              <a:buSzPct val="60000"/>
              <a:buFont typeface="Wingdings 2"/>
              <a:buNone/>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rPr>
              <a:t>	</a:t>
            </a:r>
            <a:endParaRPr kumimoji="0" lang="en-US" sz="2000" b="1" i="0" u="none" strike="noStrike" kern="0" cap="none" spc="0" normalizeH="0" baseline="0" noProof="0" dirty="0">
              <a:ln>
                <a:noFill/>
              </a:ln>
              <a:solidFill>
                <a:schemeClr val="tx1"/>
              </a:solidFill>
              <a:effectLst/>
              <a:uLnTx/>
              <a:uFillTx/>
              <a:latin typeface="Calibri" pitchFamily="34" charset="0"/>
            </a:endParaRPr>
          </a:p>
        </p:txBody>
      </p:sp>
      <p:sp>
        <p:nvSpPr>
          <p:cNvPr id="9" name="TextBox 8"/>
          <p:cNvSpPr txBox="1"/>
          <p:nvPr/>
        </p:nvSpPr>
        <p:spPr>
          <a:xfrm>
            <a:off x="685800" y="228601"/>
            <a:ext cx="77724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Against the above back drop</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228600" y="5181600"/>
            <a:ext cx="8763000" cy="1015663"/>
          </a:xfrm>
          <a:prstGeom prst="rect">
            <a:avLst/>
          </a:prstGeom>
          <a:noFill/>
        </p:spPr>
        <p:txBody>
          <a:bodyPr wrap="square" rtlCol="0">
            <a:spAutoFit/>
          </a:bodyPr>
          <a:lstStyle/>
          <a:p>
            <a:r>
              <a:rPr lang="en-US" sz="2000" b="1" u="sng" dirty="0" smtClean="0">
                <a:solidFill>
                  <a:srgbClr val="FF0000"/>
                </a:solidFill>
                <a:latin typeface="Calibri" pitchFamily="34" charset="0"/>
              </a:rPr>
              <a:t>“These projects aim to reduce the risk of groundwater depletion, ensure reliable drinking water supplies throughout the year and encourage equitable sharing of water for domestic and irrigation needs.”</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609600" y="533400"/>
            <a:ext cx="8153400" cy="646113"/>
          </a:xfrm>
          <a:prstGeom prst="rect">
            <a:avLst/>
          </a:prstGeom>
          <a:noFill/>
          <a:ln w="9525">
            <a:noFill/>
            <a:miter lim="800000"/>
            <a:headEnd/>
            <a:tailEnd/>
          </a:ln>
        </p:spPr>
        <p:txBody>
          <a:bodyPr>
            <a:spAutoFit/>
          </a:bodyPr>
          <a:lstStyle/>
          <a:p>
            <a:pPr algn="ctr"/>
            <a:r>
              <a:rPr lang="en-US" sz="3600" b="1"/>
              <a:t>PROJECT COMPONENT</a:t>
            </a:r>
          </a:p>
        </p:txBody>
      </p:sp>
      <p:grpSp>
        <p:nvGrpSpPr>
          <p:cNvPr id="2" name="Group 6"/>
          <p:cNvGrpSpPr/>
          <p:nvPr/>
        </p:nvGrpSpPr>
        <p:grpSpPr>
          <a:xfrm>
            <a:off x="5867400" y="3581400"/>
            <a:ext cx="2732841" cy="1437441"/>
            <a:chOff x="2416301" y="529180"/>
            <a:chExt cx="1132641" cy="1132641"/>
          </a:xfrm>
          <a:solidFill>
            <a:schemeClr val="bg1"/>
          </a:solidFill>
        </p:grpSpPr>
        <p:sp>
          <p:nvSpPr>
            <p:cNvPr id="8" name="Oval 7"/>
            <p:cNvSpPr/>
            <p:nvPr/>
          </p:nvSpPr>
          <p:spPr>
            <a:xfrm>
              <a:off x="2416301" y="529180"/>
              <a:ext cx="1132641" cy="1132641"/>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Oval 4"/>
            <p:cNvSpPr/>
            <p:nvPr/>
          </p:nvSpPr>
          <p:spPr>
            <a:xfrm>
              <a:off x="2582173" y="695051"/>
              <a:ext cx="800897" cy="800899"/>
            </a:xfrm>
            <a:prstGeom prst="rect">
              <a:avLst/>
            </a:prstGeom>
            <a:grpFill/>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endParaRPr lang="en-US" sz="1600" dirty="0">
                <a:solidFill>
                  <a:srgbClr val="002060"/>
                </a:solidFill>
              </a:endParaRPr>
            </a:p>
          </p:txBody>
        </p:sp>
      </p:grpSp>
      <p:graphicFrame>
        <p:nvGraphicFramePr>
          <p:cNvPr id="13" name="Diagram 12"/>
          <p:cNvGraphicFramePr/>
          <p:nvPr/>
        </p:nvGraphicFramePr>
        <p:xfrm>
          <a:off x="990600" y="1143000"/>
          <a:ext cx="7086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143000"/>
            <a:ext cx="4876800" cy="5562600"/>
          </a:xfrm>
        </p:spPr>
        <p:txBody>
          <a:bodyPr>
            <a:noAutofit/>
          </a:bodyPr>
          <a:lstStyle/>
          <a:p>
            <a:pPr algn="just"/>
            <a:r>
              <a:rPr lang="en-US" sz="2000" b="1" dirty="0" smtClean="0">
                <a:latin typeface="Calibri" pitchFamily="34" charset="0"/>
                <a:cs typeface="DaunPenh" pitchFamily="2" charset="0"/>
              </a:rPr>
              <a:t>Creating awareness and ensuring community participation (From  planning to O &amp; M stage.)</a:t>
            </a:r>
          </a:p>
          <a:p>
            <a:pPr algn="just"/>
            <a:r>
              <a:rPr lang="en-US" sz="2000" b="1" dirty="0" smtClean="0">
                <a:latin typeface="Calibri" pitchFamily="34" charset="0"/>
                <a:cs typeface="DaunPenh" pitchFamily="2" charset="0"/>
              </a:rPr>
              <a:t>Formation and strengthening village water supply and sanitation committee for program execution.</a:t>
            </a:r>
          </a:p>
          <a:p>
            <a:pPr algn="just"/>
            <a:r>
              <a:rPr lang="en-US" sz="2000" b="1" dirty="0" smtClean="0">
                <a:latin typeface="Calibri" pitchFamily="34" charset="0"/>
                <a:cs typeface="DaunPenh" pitchFamily="2" charset="0"/>
              </a:rPr>
              <a:t> Conducting participatory water need assessment. </a:t>
            </a:r>
          </a:p>
          <a:p>
            <a:pPr algn="just"/>
            <a:r>
              <a:rPr lang="en-US" sz="2000" b="1" dirty="0" smtClean="0">
                <a:latin typeface="Calibri" pitchFamily="34" charset="0"/>
                <a:cs typeface="DaunPenh" pitchFamily="2" charset="0"/>
              </a:rPr>
              <a:t> Identification of sources through geophysical and hydrological investigation and ascertaining the ground water potential through pump test.</a:t>
            </a:r>
          </a:p>
          <a:p>
            <a:pPr algn="just"/>
            <a:r>
              <a:rPr lang="en-US" sz="2000" b="1" dirty="0" smtClean="0">
                <a:latin typeface="Calibri" pitchFamily="34" charset="0"/>
                <a:cs typeface="DaunPenh" pitchFamily="2" charset="0"/>
              </a:rPr>
              <a:t> For quality of drinking water conducting bacteriological and hydro chemical test.</a:t>
            </a:r>
          </a:p>
          <a:p>
            <a:pPr algn="just"/>
            <a:r>
              <a:rPr lang="en-US" sz="2000" b="1" dirty="0" smtClean="0">
                <a:latin typeface="Calibri" pitchFamily="34" charset="0"/>
                <a:cs typeface="DaunPenh" pitchFamily="2" charset="0"/>
              </a:rPr>
              <a:t>Finalizing the source of safe drinking water.</a:t>
            </a:r>
          </a:p>
          <a:p>
            <a:pPr algn="just"/>
            <a:endParaRPr lang="en-US" sz="2000" dirty="0">
              <a:latin typeface="Calibri" pitchFamily="34" charset="0"/>
              <a:cs typeface="DaunPenh" pitchFamily="2" charset="0"/>
            </a:endParaRPr>
          </a:p>
        </p:txBody>
      </p:sp>
      <p:sp>
        <p:nvSpPr>
          <p:cNvPr id="4" name="Content Placeholder 3"/>
          <p:cNvSpPr>
            <a:spLocks noGrp="1"/>
          </p:cNvSpPr>
          <p:nvPr>
            <p:ph sz="half" idx="2"/>
          </p:nvPr>
        </p:nvSpPr>
        <p:spPr>
          <a:xfrm>
            <a:off x="4876800" y="1219200"/>
            <a:ext cx="4114800" cy="5486400"/>
          </a:xfrm>
        </p:spPr>
        <p:txBody>
          <a:bodyPr>
            <a:normAutofit fontScale="92500" lnSpcReduction="20000"/>
          </a:bodyPr>
          <a:lstStyle/>
          <a:p>
            <a:pPr algn="just">
              <a:lnSpc>
                <a:spcPct val="90000"/>
              </a:lnSpc>
            </a:pPr>
            <a:r>
              <a:rPr lang="en-US" sz="2200" b="1" dirty="0" smtClean="0">
                <a:latin typeface="Calibri" pitchFamily="34" charset="0"/>
              </a:rPr>
              <a:t>Procurement of services and materials through VWSC to ensure transparency</a:t>
            </a:r>
          </a:p>
          <a:p>
            <a:pPr algn="just">
              <a:lnSpc>
                <a:spcPct val="90000"/>
              </a:lnSpc>
              <a:buNone/>
            </a:pPr>
            <a:endParaRPr lang="en-US" sz="2200" b="1" dirty="0" smtClean="0">
              <a:latin typeface="Calibri" pitchFamily="34" charset="0"/>
            </a:endParaRPr>
          </a:p>
          <a:p>
            <a:pPr algn="just">
              <a:lnSpc>
                <a:spcPct val="90000"/>
              </a:lnSpc>
            </a:pPr>
            <a:r>
              <a:rPr lang="en-US" sz="2200" b="1" dirty="0" smtClean="0">
                <a:latin typeface="Calibri" pitchFamily="34" charset="0"/>
              </a:rPr>
              <a:t>Implementation of hardware activities to create water supply facility with basic provision of household connection.</a:t>
            </a:r>
          </a:p>
          <a:p>
            <a:pPr algn="just">
              <a:lnSpc>
                <a:spcPct val="90000"/>
              </a:lnSpc>
              <a:buNone/>
            </a:pPr>
            <a:endParaRPr lang="en-US" sz="2200" b="1" dirty="0" smtClean="0">
              <a:latin typeface="Calibri" pitchFamily="34" charset="0"/>
            </a:endParaRPr>
          </a:p>
          <a:p>
            <a:pPr algn="just">
              <a:lnSpc>
                <a:spcPct val="90000"/>
              </a:lnSpc>
            </a:pPr>
            <a:r>
              <a:rPr lang="en-US" sz="2200" b="1" dirty="0" smtClean="0">
                <a:latin typeface="Calibri" pitchFamily="34" charset="0"/>
              </a:rPr>
              <a:t>Adopting integrated approach of drinking water and sanitation to minimize sanitation related risks.</a:t>
            </a:r>
          </a:p>
          <a:p>
            <a:pPr algn="just">
              <a:lnSpc>
                <a:spcPct val="90000"/>
              </a:lnSpc>
              <a:buNone/>
            </a:pPr>
            <a:endParaRPr lang="en-US" sz="2200" b="1" dirty="0" smtClean="0">
              <a:latin typeface="Calibri" pitchFamily="34" charset="0"/>
            </a:endParaRPr>
          </a:p>
          <a:p>
            <a:pPr algn="just">
              <a:lnSpc>
                <a:spcPct val="90000"/>
              </a:lnSpc>
            </a:pPr>
            <a:r>
              <a:rPr lang="en-US" sz="2200" b="1" dirty="0" smtClean="0">
                <a:latin typeface="Calibri" pitchFamily="34" charset="0"/>
              </a:rPr>
              <a:t>Supporting all the drinking water sources with source strengthening measures to ensure long term sustainability.</a:t>
            </a:r>
          </a:p>
          <a:p>
            <a:pPr algn="just">
              <a:lnSpc>
                <a:spcPct val="90000"/>
              </a:lnSpc>
              <a:buNone/>
            </a:pPr>
            <a:endParaRPr lang="en-US" sz="2200" b="1" dirty="0" smtClean="0">
              <a:latin typeface="Calibri" pitchFamily="34" charset="0"/>
            </a:endParaRPr>
          </a:p>
          <a:p>
            <a:pPr algn="just">
              <a:lnSpc>
                <a:spcPct val="90000"/>
              </a:lnSpc>
            </a:pPr>
            <a:r>
              <a:rPr lang="en-US" sz="2200" b="1" dirty="0" smtClean="0">
                <a:latin typeface="Calibri" pitchFamily="34" charset="0"/>
              </a:rPr>
              <a:t>Withdrawal of Water Supply system to Village Water &amp; Sanitation Committee.</a:t>
            </a:r>
          </a:p>
          <a:p>
            <a:pPr algn="just"/>
            <a:endParaRPr lang="en-US" sz="2000" b="1" dirty="0">
              <a:latin typeface="Calibri" pitchFamily="34" charset="0"/>
            </a:endParaRPr>
          </a:p>
        </p:txBody>
      </p:sp>
      <p:sp>
        <p:nvSpPr>
          <p:cNvPr id="6" name="Rectangle 5"/>
          <p:cNvSpPr/>
          <p:nvPr/>
        </p:nvSpPr>
        <p:spPr>
          <a:xfrm>
            <a:off x="609600" y="228600"/>
            <a:ext cx="8034572" cy="707886"/>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en-US" sz="4000" b="1" dirty="0" smtClean="0">
                <a:ln w="19050">
                  <a:solidFill>
                    <a:schemeClr val="tx2">
                      <a:tint val="1000"/>
                    </a:schemeClr>
                  </a:solidFill>
                  <a:prstDash val="solid"/>
                </a:ln>
                <a:solidFill>
                  <a:schemeClr val="accent2">
                    <a:lumMod val="75000"/>
                  </a:schemeClr>
                </a:solidFill>
                <a:effectLst>
                  <a:outerShdw blurRad="50000" dist="50800" dir="7500000" algn="tl">
                    <a:srgbClr val="000000">
                      <a:shade val="5000"/>
                      <a:alpha val="35000"/>
                    </a:srgbClr>
                  </a:outerShdw>
                </a:effectLst>
                <a:latin typeface="Berlin Sans FB" pitchFamily="34" charset="0"/>
              </a:rPr>
              <a:t>Steps of Project Implementation</a:t>
            </a:r>
            <a:endParaRPr lang="en-US" sz="4000" b="1" cap="none" spc="0" dirty="0">
              <a:ln w="19050">
                <a:solidFill>
                  <a:schemeClr val="tx2">
                    <a:tint val="1000"/>
                  </a:schemeClr>
                </a:solidFill>
                <a:prstDash val="solid"/>
              </a:ln>
              <a:solidFill>
                <a:schemeClr val="accent2">
                  <a:lumMod val="75000"/>
                </a:schemeClr>
              </a:solidFill>
              <a:effectLst>
                <a:outerShdw blurRad="50000" dist="50800" dir="7500000" algn="tl">
                  <a:srgbClr val="000000">
                    <a:shade val="5000"/>
                    <a:alpha val="35000"/>
                  </a:srgbClr>
                </a:outerShdw>
              </a:effectLst>
              <a:latin typeface="Berlin Sans FB" pitchFamily="34"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Generic">
  <a:themeElements>
    <a:clrScheme name="Custom 8">
      <a:dk1>
        <a:sysClr val="windowText" lastClr="000000"/>
      </a:dk1>
      <a:lt1>
        <a:srgbClr val="FFFFFF"/>
      </a:lt1>
      <a:dk2>
        <a:srgbClr val="002060"/>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1572</TotalTime>
  <Words>1489</Words>
  <Application>Microsoft PowerPoint 7.0</Application>
  <PresentationFormat>On-screen Show (4:3)</PresentationFormat>
  <Paragraphs>160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Generic</vt:lpstr>
      <vt:lpstr>Community Action  in Water Project Sustainability  Sustainable Systems as Solutions</vt:lpstr>
      <vt:lpstr>Water- A Problem at Global Level</vt:lpstr>
      <vt:lpstr>Slide 3</vt:lpstr>
      <vt:lpstr>Slide 4</vt:lpstr>
      <vt:lpstr>Scope of Intervention in Bundelkhand Area</vt:lpstr>
      <vt:lpstr>Slide 6</vt:lpstr>
      <vt:lpstr>Slide 7</vt:lpstr>
      <vt:lpstr>Slide 8</vt:lpstr>
      <vt:lpstr>Slide 9</vt:lpstr>
      <vt:lpstr>Slide 10</vt:lpstr>
      <vt:lpstr>Salient features of the created water supply facilities</vt:lpstr>
      <vt:lpstr>Slide 12</vt:lpstr>
      <vt:lpstr>Slide 13</vt:lpstr>
      <vt:lpstr>Slide 14</vt:lpstr>
      <vt:lpstr>Slide 15</vt:lpstr>
      <vt:lpstr>Slide 16</vt:lpstr>
      <vt:lpstr>Slide 17</vt:lpstr>
      <vt:lpstr>Slide 18</vt:lpstr>
      <vt:lpstr>Outcome and learning's</vt:lpstr>
      <vt:lpstr>Land-use &amp; Land Cover Status after Intervention</vt:lpstr>
      <vt:lpstr>Impact of IWRM in Bhadar River Basin</vt:lpstr>
      <vt:lpstr>Suggestions</vt:lpstr>
      <vt:lpstr>Slide 23</vt:lpstr>
      <vt:lpstr>Slide 24</vt:lpstr>
      <vt:lpstr>Check-dam of Pathari</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Haritika</dc:creator>
  <cp:lastModifiedBy>Haritika</cp:lastModifiedBy>
  <cp:revision>82</cp:revision>
  <cp:lastPrinted>1601-01-01T00:00:00Z</cp:lastPrinted>
  <dcterms:created xsi:type="dcterms:W3CDTF">1601-01-01T00:00:00Z</dcterms:created>
  <dcterms:modified xsi:type="dcterms:W3CDTF">2012-01-31T10:32:03Z</dcterms:modified>
</cp:coreProperties>
</file>