
<file path=[Content_Types].xml><?xml version="1.0" encoding="utf-8"?>
<Types xmlns="http://schemas.openxmlformats.org/package/2006/content-types">
  <Override PartName="/ppt/notesSlides/notesSlide2.xml" ContentType="application/vnd.openxmlformats-officedocument.presentationml.notesSlide+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diagrams/quickStyle2.xml" ContentType="application/vnd.openxmlformats-officedocument.drawingml.diagramStyle+xml"/>
  <Override PartName="/ppt/ink/ink8.xml" ContentType="application/inkml+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ink/ink6.xml" ContentType="application/inkml+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ink/ink4.xml" ContentType="application/inkml+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ink/ink2.xml" ContentType="application/inkml+xml"/>
  <Override PartName="/ppt/ink/ink12.xml" ContentType="application/inkml+xml"/>
  <Override PartName="/ppt/ink/ink10.xml" ContentType="application/inkml+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ink/ink9.xml" ContentType="application/inkml+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Default Extension="emf" ContentType="image/x-emf"/>
  <Override PartName="/ppt/diagrams/quickStyle1.xml" ContentType="application/vnd.openxmlformats-officedocument.drawingml.diagramStyle+xml"/>
  <Override PartName="/ppt/ink/ink7.xml" ContentType="application/inkml+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ink/ink3.xml" ContentType="application/inkml+xml"/>
  <Override PartName="/ppt/ink/ink5.xml" ContentType="application/inkml+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ink/ink1.xml" ContentType="application/inkml+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ink/ink11.xml" ContentType="application/inkml+xml"/>
  <Override PartName="/ppt/notesSlides/notesSlide6.xml" ContentType="application/vnd.openxmlformats-officedocument.presentationml.notesSlide+xml"/>
  <Override PartName="/ppt/slides/slide8.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1"/>
  </p:notesMasterIdLst>
  <p:sldIdLst>
    <p:sldId id="256" r:id="rId3"/>
    <p:sldId id="264" r:id="rId4"/>
    <p:sldId id="261" r:id="rId5"/>
    <p:sldId id="296" r:id="rId6"/>
    <p:sldId id="297" r:id="rId7"/>
    <p:sldId id="281" r:id="rId8"/>
    <p:sldId id="300" r:id="rId9"/>
    <p:sldId id="301" r:id="rId10"/>
    <p:sldId id="272" r:id="rId11"/>
    <p:sldId id="298" r:id="rId12"/>
    <p:sldId id="280" r:id="rId13"/>
    <p:sldId id="299" r:id="rId14"/>
    <p:sldId id="274" r:id="rId15"/>
    <p:sldId id="286" r:id="rId16"/>
    <p:sldId id="292" r:id="rId17"/>
    <p:sldId id="293" r:id="rId18"/>
    <p:sldId id="294" r:id="rId19"/>
    <p:sldId id="295" r:id="rId20"/>
    <p:sldId id="289" r:id="rId21"/>
    <p:sldId id="290" r:id="rId22"/>
    <p:sldId id="283" r:id="rId23"/>
    <p:sldId id="285" r:id="rId24"/>
    <p:sldId id="260" r:id="rId25"/>
    <p:sldId id="269" r:id="rId26"/>
    <p:sldId id="275" r:id="rId27"/>
    <p:sldId id="268" r:id="rId28"/>
    <p:sldId id="278" r:id="rId29"/>
    <p:sldId id="27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3929" autoAdjust="0"/>
    <p:restoredTop sz="86737" autoAdjust="0"/>
  </p:normalViewPr>
  <p:slideViewPr>
    <p:cSldViewPr snapToGrid="0">
      <p:cViewPr varScale="1">
        <p:scale>
          <a:sx n="59" d="100"/>
          <a:sy n="59" d="100"/>
        </p:scale>
        <p:origin x="-568" y="-72"/>
      </p:cViewPr>
      <p:guideLst>
        <p:guide orient="horz" pos="2160"/>
        <p:guide pos="3840"/>
      </p:guideLst>
    </p:cSldViewPr>
  </p:slideViewPr>
  <p:outlineViewPr>
    <p:cViewPr>
      <p:scale>
        <a:sx n="33" d="100"/>
        <a:sy n="33" d="100"/>
      </p:scale>
      <p:origin x="0" y="-40"/>
    </p:cViewPr>
  </p:outlineViewPr>
  <p:notesTextViewPr>
    <p:cViewPr>
      <p:scale>
        <a:sx n="1" d="1"/>
        <a:sy n="1" d="1"/>
      </p:scale>
      <p:origin x="0" y="0"/>
    </p:cViewPr>
  </p:notesTextViewPr>
  <p:sorterViewPr>
    <p:cViewPr varScale="1">
      <p:scale>
        <a:sx n="1" d="1"/>
        <a:sy n="1" d="1"/>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A0D69F-1E05-4136-86A5-D49BB1C0699E}" type="doc">
      <dgm:prSet loTypeId="urn:microsoft.com/office/officeart/2005/8/layout/hProcess9" loCatId="process" qsTypeId="urn:microsoft.com/office/officeart/2005/8/quickstyle/simple1" qsCatId="simple" csTypeId="urn:microsoft.com/office/officeart/2005/8/colors/accent1_2" csCatId="accent1" phldr="1"/>
      <dgm:spPr/>
    </dgm:pt>
    <dgm:pt modelId="{485F6958-F453-4E91-B2DE-3154903C6981}">
      <dgm:prSet phldrT="[Text]" custT="1"/>
      <dgm:spPr/>
      <dgm:t>
        <a:bodyPr/>
        <a:lstStyle/>
        <a:p>
          <a:r>
            <a:rPr lang="en-IN" sz="1800" b="1" dirty="0">
              <a:solidFill>
                <a:schemeClr val="tx1"/>
              </a:solidFill>
            </a:rPr>
            <a:t>Integrated Water Resource Management Project</a:t>
          </a:r>
          <a:endParaRPr lang="en-US" sz="1800" b="1" dirty="0">
            <a:solidFill>
              <a:schemeClr val="tx1"/>
            </a:solidFill>
          </a:endParaRPr>
        </a:p>
      </dgm:t>
    </dgm:pt>
    <dgm:pt modelId="{DB929D95-90AD-479C-9B13-98B07865AD28}" type="parTrans" cxnId="{98BD06A9-05DF-4569-96CA-F9410DECE223}">
      <dgm:prSet/>
      <dgm:spPr/>
      <dgm:t>
        <a:bodyPr/>
        <a:lstStyle/>
        <a:p>
          <a:endParaRPr lang="en-US" sz="2400" b="1">
            <a:solidFill>
              <a:schemeClr val="tx1"/>
            </a:solidFill>
          </a:endParaRPr>
        </a:p>
      </dgm:t>
    </dgm:pt>
    <dgm:pt modelId="{8C252EF6-2491-4BA2-B9B3-14258ED4BB24}" type="sibTrans" cxnId="{98BD06A9-05DF-4569-96CA-F9410DECE223}">
      <dgm:prSet/>
      <dgm:spPr/>
      <dgm:t>
        <a:bodyPr/>
        <a:lstStyle/>
        <a:p>
          <a:endParaRPr lang="en-US" sz="2400" b="1">
            <a:solidFill>
              <a:schemeClr val="tx1"/>
            </a:solidFill>
          </a:endParaRPr>
        </a:p>
      </dgm:t>
    </dgm:pt>
    <dgm:pt modelId="{E13929CA-DD0B-44FE-9202-D58FBA6598E7}">
      <dgm:prSet phldrT="[Text]" custT="1"/>
      <dgm:spPr/>
      <dgm:t>
        <a:bodyPr/>
        <a:lstStyle/>
        <a:p>
          <a:r>
            <a:rPr lang="en-US" sz="1800" b="1" dirty="0">
              <a:solidFill>
                <a:schemeClr val="tx1"/>
              </a:solidFill>
            </a:rPr>
            <a:t>Livelihood project</a:t>
          </a:r>
        </a:p>
      </dgm:t>
    </dgm:pt>
    <dgm:pt modelId="{3C81B9D4-328B-4515-B44A-EDB3058C09F9}" type="parTrans" cxnId="{B8508070-7135-4C2A-99AE-90E0511C4DB8}">
      <dgm:prSet/>
      <dgm:spPr/>
      <dgm:t>
        <a:bodyPr/>
        <a:lstStyle/>
        <a:p>
          <a:endParaRPr lang="en-US" sz="2400" b="1">
            <a:solidFill>
              <a:schemeClr val="tx1"/>
            </a:solidFill>
          </a:endParaRPr>
        </a:p>
      </dgm:t>
    </dgm:pt>
    <dgm:pt modelId="{823097AE-9D63-439C-A5E6-B4802BBA7030}" type="sibTrans" cxnId="{B8508070-7135-4C2A-99AE-90E0511C4DB8}">
      <dgm:prSet/>
      <dgm:spPr/>
      <dgm:t>
        <a:bodyPr/>
        <a:lstStyle/>
        <a:p>
          <a:endParaRPr lang="en-US" sz="2400" b="1">
            <a:solidFill>
              <a:schemeClr val="tx1"/>
            </a:solidFill>
          </a:endParaRPr>
        </a:p>
      </dgm:t>
    </dgm:pt>
    <dgm:pt modelId="{2D0600CA-9C24-4BE4-907B-D62B8CC7B518}">
      <dgm:prSet phldrT="[Text]" custT="1"/>
      <dgm:spPr/>
      <dgm:t>
        <a:bodyPr/>
        <a:lstStyle/>
        <a:p>
          <a:r>
            <a:rPr lang="en-US" sz="1800" b="1" dirty="0">
              <a:solidFill>
                <a:schemeClr val="tx1"/>
              </a:solidFill>
            </a:rPr>
            <a:t>Model village projects</a:t>
          </a:r>
        </a:p>
      </dgm:t>
    </dgm:pt>
    <dgm:pt modelId="{860A8AF4-6F4E-4423-83B7-7EDDDA3FF760}" type="parTrans" cxnId="{5006652F-FD46-47BE-B54F-13C3FFD29B8A}">
      <dgm:prSet/>
      <dgm:spPr/>
      <dgm:t>
        <a:bodyPr/>
        <a:lstStyle/>
        <a:p>
          <a:endParaRPr lang="en-US" sz="2400" b="1">
            <a:solidFill>
              <a:schemeClr val="tx1"/>
            </a:solidFill>
          </a:endParaRPr>
        </a:p>
      </dgm:t>
    </dgm:pt>
    <dgm:pt modelId="{E5315054-76A0-4A96-BC69-5D1C23933AC7}" type="sibTrans" cxnId="{5006652F-FD46-47BE-B54F-13C3FFD29B8A}">
      <dgm:prSet/>
      <dgm:spPr/>
      <dgm:t>
        <a:bodyPr/>
        <a:lstStyle/>
        <a:p>
          <a:endParaRPr lang="en-US" sz="2400" b="1">
            <a:solidFill>
              <a:schemeClr val="tx1"/>
            </a:solidFill>
          </a:endParaRPr>
        </a:p>
      </dgm:t>
    </dgm:pt>
    <dgm:pt modelId="{C4DCDECA-CB26-42BE-8A63-C1813E5A321D}">
      <dgm:prSet phldrT="[Text]" custT="1"/>
      <dgm:spPr/>
      <dgm:t>
        <a:bodyPr/>
        <a:lstStyle/>
        <a:p>
          <a:r>
            <a:rPr lang="en-IN" sz="1800" b="1" dirty="0">
              <a:solidFill>
                <a:schemeClr val="tx1"/>
              </a:solidFill>
            </a:rPr>
            <a:t>Community based projects</a:t>
          </a:r>
          <a:endParaRPr lang="en-US" sz="1800" b="1" dirty="0">
            <a:solidFill>
              <a:schemeClr val="tx1"/>
            </a:solidFill>
          </a:endParaRPr>
        </a:p>
      </dgm:t>
    </dgm:pt>
    <dgm:pt modelId="{D18117D1-F19E-4B9B-8DB2-D58DA2B91E25}" type="parTrans" cxnId="{17EB341C-06F8-4EE4-960D-0AED22DDFB80}">
      <dgm:prSet/>
      <dgm:spPr/>
      <dgm:t>
        <a:bodyPr/>
        <a:lstStyle/>
        <a:p>
          <a:endParaRPr lang="en-US" sz="2400" b="1">
            <a:solidFill>
              <a:schemeClr val="tx1"/>
            </a:solidFill>
          </a:endParaRPr>
        </a:p>
      </dgm:t>
    </dgm:pt>
    <dgm:pt modelId="{AA4ECEC1-7E27-4F07-8036-20E6885237AC}" type="sibTrans" cxnId="{17EB341C-06F8-4EE4-960D-0AED22DDFB80}">
      <dgm:prSet/>
      <dgm:spPr/>
      <dgm:t>
        <a:bodyPr/>
        <a:lstStyle/>
        <a:p>
          <a:endParaRPr lang="en-US" sz="2400" b="1">
            <a:solidFill>
              <a:schemeClr val="tx1"/>
            </a:solidFill>
          </a:endParaRPr>
        </a:p>
      </dgm:t>
    </dgm:pt>
    <dgm:pt modelId="{F955A7F2-3E83-4452-946F-6C02170425F9}" type="pres">
      <dgm:prSet presAssocID="{79A0D69F-1E05-4136-86A5-D49BB1C0699E}" presName="CompostProcess" presStyleCnt="0">
        <dgm:presLayoutVars>
          <dgm:dir/>
          <dgm:resizeHandles val="exact"/>
        </dgm:presLayoutVars>
      </dgm:prSet>
      <dgm:spPr/>
    </dgm:pt>
    <dgm:pt modelId="{888F1F2E-E125-49B3-A21E-1FC7F01FBC6B}" type="pres">
      <dgm:prSet presAssocID="{79A0D69F-1E05-4136-86A5-D49BB1C0699E}" presName="arrow" presStyleLbl="bgShp" presStyleIdx="0" presStyleCnt="1"/>
      <dgm:spPr/>
    </dgm:pt>
    <dgm:pt modelId="{15F631C7-A449-41CC-B897-83A078C9296D}" type="pres">
      <dgm:prSet presAssocID="{79A0D69F-1E05-4136-86A5-D49BB1C0699E}" presName="linearProcess" presStyleCnt="0"/>
      <dgm:spPr/>
    </dgm:pt>
    <dgm:pt modelId="{F295E5ED-DD99-4DE8-B5E3-431B583D0057}" type="pres">
      <dgm:prSet presAssocID="{485F6958-F453-4E91-B2DE-3154903C6981}" presName="textNode" presStyleLbl="node1" presStyleIdx="0" presStyleCnt="4">
        <dgm:presLayoutVars>
          <dgm:bulletEnabled val="1"/>
        </dgm:presLayoutVars>
      </dgm:prSet>
      <dgm:spPr/>
      <dgm:t>
        <a:bodyPr/>
        <a:lstStyle/>
        <a:p>
          <a:endParaRPr lang="en-US"/>
        </a:p>
      </dgm:t>
    </dgm:pt>
    <dgm:pt modelId="{EC5E5E53-5279-475E-84BC-714E614EE2C5}" type="pres">
      <dgm:prSet presAssocID="{8C252EF6-2491-4BA2-B9B3-14258ED4BB24}" presName="sibTrans" presStyleCnt="0"/>
      <dgm:spPr/>
    </dgm:pt>
    <dgm:pt modelId="{D60A4CC0-A582-405A-8C78-0CD4A3908750}" type="pres">
      <dgm:prSet presAssocID="{E13929CA-DD0B-44FE-9202-D58FBA6598E7}" presName="textNode" presStyleLbl="node1" presStyleIdx="1" presStyleCnt="4">
        <dgm:presLayoutVars>
          <dgm:bulletEnabled val="1"/>
        </dgm:presLayoutVars>
      </dgm:prSet>
      <dgm:spPr/>
      <dgm:t>
        <a:bodyPr/>
        <a:lstStyle/>
        <a:p>
          <a:endParaRPr lang="en-US"/>
        </a:p>
      </dgm:t>
    </dgm:pt>
    <dgm:pt modelId="{B864BDE3-1115-4E8C-86A4-3CAFD6D7BB23}" type="pres">
      <dgm:prSet presAssocID="{823097AE-9D63-439C-A5E6-B4802BBA7030}" presName="sibTrans" presStyleCnt="0"/>
      <dgm:spPr/>
    </dgm:pt>
    <dgm:pt modelId="{83ECCD66-469B-4E95-8B66-1B485492837E}" type="pres">
      <dgm:prSet presAssocID="{C4DCDECA-CB26-42BE-8A63-C1813E5A321D}" presName="textNode" presStyleLbl="node1" presStyleIdx="2" presStyleCnt="4">
        <dgm:presLayoutVars>
          <dgm:bulletEnabled val="1"/>
        </dgm:presLayoutVars>
      </dgm:prSet>
      <dgm:spPr/>
      <dgm:t>
        <a:bodyPr/>
        <a:lstStyle/>
        <a:p>
          <a:endParaRPr lang="en-US"/>
        </a:p>
      </dgm:t>
    </dgm:pt>
    <dgm:pt modelId="{4FCFD559-B370-4E43-8AB7-67B0665E4BF3}" type="pres">
      <dgm:prSet presAssocID="{AA4ECEC1-7E27-4F07-8036-20E6885237AC}" presName="sibTrans" presStyleCnt="0"/>
      <dgm:spPr/>
    </dgm:pt>
    <dgm:pt modelId="{FD9B4BDA-A9B9-457F-8D9F-D7E64C842E57}" type="pres">
      <dgm:prSet presAssocID="{2D0600CA-9C24-4BE4-907B-D62B8CC7B518}" presName="textNode" presStyleLbl="node1" presStyleIdx="3" presStyleCnt="4" custLinFactNeighborX="6667" custLinFactNeighborY="1659">
        <dgm:presLayoutVars>
          <dgm:bulletEnabled val="1"/>
        </dgm:presLayoutVars>
      </dgm:prSet>
      <dgm:spPr/>
      <dgm:t>
        <a:bodyPr/>
        <a:lstStyle/>
        <a:p>
          <a:endParaRPr lang="en-US"/>
        </a:p>
      </dgm:t>
    </dgm:pt>
  </dgm:ptLst>
  <dgm:cxnLst>
    <dgm:cxn modelId="{D53B72A4-5C04-4916-9503-B287989EB191}" type="presOf" srcId="{E13929CA-DD0B-44FE-9202-D58FBA6598E7}" destId="{D60A4CC0-A582-405A-8C78-0CD4A3908750}" srcOrd="0" destOrd="0" presId="urn:microsoft.com/office/officeart/2005/8/layout/hProcess9"/>
    <dgm:cxn modelId="{41D5D98F-4C1A-4F84-9A87-02332388357F}" type="presOf" srcId="{485F6958-F453-4E91-B2DE-3154903C6981}" destId="{F295E5ED-DD99-4DE8-B5E3-431B583D0057}" srcOrd="0" destOrd="0" presId="urn:microsoft.com/office/officeart/2005/8/layout/hProcess9"/>
    <dgm:cxn modelId="{313B71CE-4654-4989-9C69-BED04529ABDD}" type="presOf" srcId="{79A0D69F-1E05-4136-86A5-D49BB1C0699E}" destId="{F955A7F2-3E83-4452-946F-6C02170425F9}" srcOrd="0" destOrd="0" presId="urn:microsoft.com/office/officeart/2005/8/layout/hProcess9"/>
    <dgm:cxn modelId="{5006652F-FD46-47BE-B54F-13C3FFD29B8A}" srcId="{79A0D69F-1E05-4136-86A5-D49BB1C0699E}" destId="{2D0600CA-9C24-4BE4-907B-D62B8CC7B518}" srcOrd="3" destOrd="0" parTransId="{860A8AF4-6F4E-4423-83B7-7EDDDA3FF760}" sibTransId="{E5315054-76A0-4A96-BC69-5D1C23933AC7}"/>
    <dgm:cxn modelId="{98BD06A9-05DF-4569-96CA-F9410DECE223}" srcId="{79A0D69F-1E05-4136-86A5-D49BB1C0699E}" destId="{485F6958-F453-4E91-B2DE-3154903C6981}" srcOrd="0" destOrd="0" parTransId="{DB929D95-90AD-479C-9B13-98B07865AD28}" sibTransId="{8C252EF6-2491-4BA2-B9B3-14258ED4BB24}"/>
    <dgm:cxn modelId="{EEB26E1A-FE85-45E6-B38D-BF9D4B3F2FAC}" type="presOf" srcId="{C4DCDECA-CB26-42BE-8A63-C1813E5A321D}" destId="{83ECCD66-469B-4E95-8B66-1B485492837E}" srcOrd="0" destOrd="0" presId="urn:microsoft.com/office/officeart/2005/8/layout/hProcess9"/>
    <dgm:cxn modelId="{711E9E9B-FC05-45C6-909C-4609FC6E53DA}" type="presOf" srcId="{2D0600CA-9C24-4BE4-907B-D62B8CC7B518}" destId="{FD9B4BDA-A9B9-457F-8D9F-D7E64C842E57}" srcOrd="0" destOrd="0" presId="urn:microsoft.com/office/officeart/2005/8/layout/hProcess9"/>
    <dgm:cxn modelId="{B8508070-7135-4C2A-99AE-90E0511C4DB8}" srcId="{79A0D69F-1E05-4136-86A5-D49BB1C0699E}" destId="{E13929CA-DD0B-44FE-9202-D58FBA6598E7}" srcOrd="1" destOrd="0" parTransId="{3C81B9D4-328B-4515-B44A-EDB3058C09F9}" sibTransId="{823097AE-9D63-439C-A5E6-B4802BBA7030}"/>
    <dgm:cxn modelId="{17EB341C-06F8-4EE4-960D-0AED22DDFB80}" srcId="{79A0D69F-1E05-4136-86A5-D49BB1C0699E}" destId="{C4DCDECA-CB26-42BE-8A63-C1813E5A321D}" srcOrd="2" destOrd="0" parTransId="{D18117D1-F19E-4B9B-8DB2-D58DA2B91E25}" sibTransId="{AA4ECEC1-7E27-4F07-8036-20E6885237AC}"/>
    <dgm:cxn modelId="{1846DB1C-FBE0-4A49-8373-996B87B5B054}" type="presParOf" srcId="{F955A7F2-3E83-4452-946F-6C02170425F9}" destId="{888F1F2E-E125-49B3-A21E-1FC7F01FBC6B}" srcOrd="0" destOrd="0" presId="urn:microsoft.com/office/officeart/2005/8/layout/hProcess9"/>
    <dgm:cxn modelId="{A2615710-D86C-485E-98E2-864579B261EF}" type="presParOf" srcId="{F955A7F2-3E83-4452-946F-6C02170425F9}" destId="{15F631C7-A449-41CC-B897-83A078C9296D}" srcOrd="1" destOrd="0" presId="urn:microsoft.com/office/officeart/2005/8/layout/hProcess9"/>
    <dgm:cxn modelId="{5C51D43C-F71A-4568-AC90-28EE8D73258E}" type="presParOf" srcId="{15F631C7-A449-41CC-B897-83A078C9296D}" destId="{F295E5ED-DD99-4DE8-B5E3-431B583D0057}" srcOrd="0" destOrd="0" presId="urn:microsoft.com/office/officeart/2005/8/layout/hProcess9"/>
    <dgm:cxn modelId="{3EA21B2B-CAE0-4D42-8CA9-C57E49BE83F0}" type="presParOf" srcId="{15F631C7-A449-41CC-B897-83A078C9296D}" destId="{EC5E5E53-5279-475E-84BC-714E614EE2C5}" srcOrd="1" destOrd="0" presId="urn:microsoft.com/office/officeart/2005/8/layout/hProcess9"/>
    <dgm:cxn modelId="{AE5C497C-11F5-4DB1-8449-1FE04C40D85C}" type="presParOf" srcId="{15F631C7-A449-41CC-B897-83A078C9296D}" destId="{D60A4CC0-A582-405A-8C78-0CD4A3908750}" srcOrd="2" destOrd="0" presId="urn:microsoft.com/office/officeart/2005/8/layout/hProcess9"/>
    <dgm:cxn modelId="{299C73D8-877F-401E-AE71-380863635209}" type="presParOf" srcId="{15F631C7-A449-41CC-B897-83A078C9296D}" destId="{B864BDE3-1115-4E8C-86A4-3CAFD6D7BB23}" srcOrd="3" destOrd="0" presId="urn:microsoft.com/office/officeart/2005/8/layout/hProcess9"/>
    <dgm:cxn modelId="{1688E984-C56A-4660-9A8F-85D70933A24E}" type="presParOf" srcId="{15F631C7-A449-41CC-B897-83A078C9296D}" destId="{83ECCD66-469B-4E95-8B66-1B485492837E}" srcOrd="4" destOrd="0" presId="urn:microsoft.com/office/officeart/2005/8/layout/hProcess9"/>
    <dgm:cxn modelId="{2D891928-682D-4A2F-96AF-1A8597F608F2}" type="presParOf" srcId="{15F631C7-A449-41CC-B897-83A078C9296D}" destId="{4FCFD559-B370-4E43-8AB7-67B0665E4BF3}" srcOrd="5" destOrd="0" presId="urn:microsoft.com/office/officeart/2005/8/layout/hProcess9"/>
    <dgm:cxn modelId="{6FEA9C06-189C-4333-ACC8-9CCFA818FA37}" type="presParOf" srcId="{15F631C7-A449-41CC-B897-83A078C9296D}" destId="{FD9B4BDA-A9B9-457F-8D9F-D7E64C842E57}" srcOrd="6" destOrd="0" presId="urn:microsoft.com/office/officeart/2005/8/layout/hProcess9"/>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A84E26-282A-496E-917D-B1D20E4D47DB}"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3666FFE4-7F10-4BCA-A8FD-B22603FB1EC1}">
      <dgm:prSet phldrT="[Text]"/>
      <dgm:spPr/>
      <dgm:t>
        <a:bodyPr/>
        <a:lstStyle/>
        <a:p>
          <a:r>
            <a:rPr lang="en-US" dirty="0"/>
            <a:t>Project Development</a:t>
          </a:r>
        </a:p>
      </dgm:t>
    </dgm:pt>
    <dgm:pt modelId="{85045AAB-F10F-480C-81B5-67F8DD8887D0}" type="parTrans" cxnId="{945D820D-5284-43BD-818F-0604177FCE93}">
      <dgm:prSet/>
      <dgm:spPr/>
      <dgm:t>
        <a:bodyPr/>
        <a:lstStyle/>
        <a:p>
          <a:endParaRPr lang="en-US"/>
        </a:p>
      </dgm:t>
    </dgm:pt>
    <dgm:pt modelId="{D0E74B27-63DA-40CA-B2EC-0B8EC55EB620}" type="sibTrans" cxnId="{945D820D-5284-43BD-818F-0604177FCE93}">
      <dgm:prSet/>
      <dgm:spPr/>
      <dgm:t>
        <a:bodyPr/>
        <a:lstStyle/>
        <a:p>
          <a:endParaRPr lang="en-US"/>
        </a:p>
      </dgm:t>
    </dgm:pt>
    <dgm:pt modelId="{1A3593A8-9F48-469B-B5DC-DEFFC507CFEE}">
      <dgm:prSet phldrT="[Text]"/>
      <dgm:spPr/>
      <dgm:t>
        <a:bodyPr/>
        <a:lstStyle/>
        <a:p>
          <a:r>
            <a:rPr lang="en-US" dirty="0"/>
            <a:t>Project implementation</a:t>
          </a:r>
        </a:p>
      </dgm:t>
    </dgm:pt>
    <dgm:pt modelId="{BA2F4412-D9C5-4C81-B069-7462BB57C8E4}" type="parTrans" cxnId="{97C9B335-423B-479C-801E-B94C74C2292A}">
      <dgm:prSet/>
      <dgm:spPr/>
      <dgm:t>
        <a:bodyPr/>
        <a:lstStyle/>
        <a:p>
          <a:endParaRPr lang="en-US"/>
        </a:p>
      </dgm:t>
    </dgm:pt>
    <dgm:pt modelId="{1A6BBCCE-2EA2-472F-9A3E-1644C828D8C9}" type="sibTrans" cxnId="{97C9B335-423B-479C-801E-B94C74C2292A}">
      <dgm:prSet/>
      <dgm:spPr/>
      <dgm:t>
        <a:bodyPr/>
        <a:lstStyle/>
        <a:p>
          <a:endParaRPr lang="en-US"/>
        </a:p>
      </dgm:t>
    </dgm:pt>
    <dgm:pt modelId="{214E122A-1A76-46E1-B7E1-0580BBA5FF88}">
      <dgm:prSet phldrT="[Text]"/>
      <dgm:spPr/>
      <dgm:t>
        <a:bodyPr/>
        <a:lstStyle/>
        <a:p>
          <a:r>
            <a:rPr lang="en-US" dirty="0"/>
            <a:t>Operations and maintenance</a:t>
          </a:r>
        </a:p>
      </dgm:t>
    </dgm:pt>
    <dgm:pt modelId="{58D6C5E9-4FDA-4940-A969-6327A84505F9}" type="parTrans" cxnId="{74AED3C2-953F-4DA3-9F62-C971F0F9D6C5}">
      <dgm:prSet/>
      <dgm:spPr/>
      <dgm:t>
        <a:bodyPr/>
        <a:lstStyle/>
        <a:p>
          <a:endParaRPr lang="en-US"/>
        </a:p>
      </dgm:t>
    </dgm:pt>
    <dgm:pt modelId="{945A096B-C1FD-4BCB-8547-25B57FF5C305}" type="sibTrans" cxnId="{74AED3C2-953F-4DA3-9F62-C971F0F9D6C5}">
      <dgm:prSet/>
      <dgm:spPr/>
      <dgm:t>
        <a:bodyPr/>
        <a:lstStyle/>
        <a:p>
          <a:endParaRPr lang="en-US"/>
        </a:p>
      </dgm:t>
    </dgm:pt>
    <dgm:pt modelId="{B2A1A34F-CFC7-4C42-A36B-9C6E01AED431}" type="pres">
      <dgm:prSet presAssocID="{E5A84E26-282A-496E-917D-B1D20E4D47DB}" presName="rootnode" presStyleCnt="0">
        <dgm:presLayoutVars>
          <dgm:chMax/>
          <dgm:chPref/>
          <dgm:dir/>
          <dgm:animLvl val="lvl"/>
        </dgm:presLayoutVars>
      </dgm:prSet>
      <dgm:spPr/>
      <dgm:t>
        <a:bodyPr/>
        <a:lstStyle/>
        <a:p>
          <a:endParaRPr lang="en-US"/>
        </a:p>
      </dgm:t>
    </dgm:pt>
    <dgm:pt modelId="{661F4F9A-0770-468A-B8DE-74194E78929F}" type="pres">
      <dgm:prSet presAssocID="{3666FFE4-7F10-4BCA-A8FD-B22603FB1EC1}" presName="composite" presStyleCnt="0"/>
      <dgm:spPr/>
    </dgm:pt>
    <dgm:pt modelId="{E918229A-AE9A-47DC-B967-E0256D574625}" type="pres">
      <dgm:prSet presAssocID="{3666FFE4-7F10-4BCA-A8FD-B22603FB1EC1}" presName="LShape" presStyleLbl="alignNode1" presStyleIdx="0" presStyleCnt="5" custScaleX="126468"/>
      <dgm:spPr/>
    </dgm:pt>
    <dgm:pt modelId="{1A5CBD52-5F6D-4D80-8BC7-3087D340F8FE}" type="pres">
      <dgm:prSet presAssocID="{3666FFE4-7F10-4BCA-A8FD-B22603FB1EC1}" presName="ParentText" presStyleLbl="revTx" presStyleIdx="0" presStyleCnt="3">
        <dgm:presLayoutVars>
          <dgm:chMax val="0"/>
          <dgm:chPref val="0"/>
          <dgm:bulletEnabled val="1"/>
        </dgm:presLayoutVars>
      </dgm:prSet>
      <dgm:spPr/>
      <dgm:t>
        <a:bodyPr/>
        <a:lstStyle/>
        <a:p>
          <a:endParaRPr lang="en-US"/>
        </a:p>
      </dgm:t>
    </dgm:pt>
    <dgm:pt modelId="{9F8C5F27-CA4F-4DB0-828D-8E011DE18D40}" type="pres">
      <dgm:prSet presAssocID="{3666FFE4-7F10-4BCA-A8FD-B22603FB1EC1}" presName="Triangle" presStyleLbl="alignNode1" presStyleIdx="1" presStyleCnt="5"/>
      <dgm:spPr/>
    </dgm:pt>
    <dgm:pt modelId="{3B8AAD48-DFAC-4E28-BC47-2C5BC8CB5D5F}" type="pres">
      <dgm:prSet presAssocID="{D0E74B27-63DA-40CA-B2EC-0B8EC55EB620}" presName="sibTrans" presStyleCnt="0"/>
      <dgm:spPr/>
    </dgm:pt>
    <dgm:pt modelId="{12EAF961-5667-4D32-A0B2-83577D7BB212}" type="pres">
      <dgm:prSet presAssocID="{D0E74B27-63DA-40CA-B2EC-0B8EC55EB620}" presName="space" presStyleCnt="0"/>
      <dgm:spPr/>
    </dgm:pt>
    <dgm:pt modelId="{545EE36C-9D2C-4A56-88BB-45439C308404}" type="pres">
      <dgm:prSet presAssocID="{1A3593A8-9F48-469B-B5DC-DEFFC507CFEE}" presName="composite" presStyleCnt="0"/>
      <dgm:spPr/>
    </dgm:pt>
    <dgm:pt modelId="{C862FF4D-067D-4C2E-955D-376433B996C7}" type="pres">
      <dgm:prSet presAssocID="{1A3593A8-9F48-469B-B5DC-DEFFC507CFEE}" presName="LShape" presStyleLbl="alignNode1" presStyleIdx="2" presStyleCnt="5"/>
      <dgm:spPr/>
    </dgm:pt>
    <dgm:pt modelId="{30EED176-88BA-4E47-84A4-0B1899075CB5}" type="pres">
      <dgm:prSet presAssocID="{1A3593A8-9F48-469B-B5DC-DEFFC507CFEE}" presName="ParentText" presStyleLbl="revTx" presStyleIdx="1" presStyleCnt="3">
        <dgm:presLayoutVars>
          <dgm:chMax val="0"/>
          <dgm:chPref val="0"/>
          <dgm:bulletEnabled val="1"/>
        </dgm:presLayoutVars>
      </dgm:prSet>
      <dgm:spPr/>
      <dgm:t>
        <a:bodyPr/>
        <a:lstStyle/>
        <a:p>
          <a:endParaRPr lang="en-US"/>
        </a:p>
      </dgm:t>
    </dgm:pt>
    <dgm:pt modelId="{F126BDD9-8527-463A-89DA-176DCD02051B}" type="pres">
      <dgm:prSet presAssocID="{1A3593A8-9F48-469B-B5DC-DEFFC507CFEE}" presName="Triangle" presStyleLbl="alignNode1" presStyleIdx="3" presStyleCnt="5"/>
      <dgm:spPr/>
    </dgm:pt>
    <dgm:pt modelId="{3F10C0D1-CFA8-4E50-A20E-6173ED0A4EF0}" type="pres">
      <dgm:prSet presAssocID="{1A6BBCCE-2EA2-472F-9A3E-1644C828D8C9}" presName="sibTrans" presStyleCnt="0"/>
      <dgm:spPr/>
    </dgm:pt>
    <dgm:pt modelId="{EBFF0A19-310E-48D8-B379-A06873CE6FB5}" type="pres">
      <dgm:prSet presAssocID="{1A6BBCCE-2EA2-472F-9A3E-1644C828D8C9}" presName="space" presStyleCnt="0"/>
      <dgm:spPr/>
    </dgm:pt>
    <dgm:pt modelId="{B8BD7884-335F-4136-82B1-C45B556D6319}" type="pres">
      <dgm:prSet presAssocID="{214E122A-1A76-46E1-B7E1-0580BBA5FF88}" presName="composite" presStyleCnt="0"/>
      <dgm:spPr/>
    </dgm:pt>
    <dgm:pt modelId="{A74E713C-CAE6-499D-8EA5-53CB44F2F31E}" type="pres">
      <dgm:prSet presAssocID="{214E122A-1A76-46E1-B7E1-0580BBA5FF88}" presName="LShape" presStyleLbl="alignNode1" presStyleIdx="4" presStyleCnt="5"/>
      <dgm:spPr/>
    </dgm:pt>
    <dgm:pt modelId="{5DC8E0D9-9CA4-46E7-99D3-3CFDDEFFE434}" type="pres">
      <dgm:prSet presAssocID="{214E122A-1A76-46E1-B7E1-0580BBA5FF88}" presName="ParentText" presStyleLbl="revTx" presStyleIdx="2" presStyleCnt="3">
        <dgm:presLayoutVars>
          <dgm:chMax val="0"/>
          <dgm:chPref val="0"/>
          <dgm:bulletEnabled val="1"/>
        </dgm:presLayoutVars>
      </dgm:prSet>
      <dgm:spPr/>
      <dgm:t>
        <a:bodyPr/>
        <a:lstStyle/>
        <a:p>
          <a:endParaRPr lang="en-US"/>
        </a:p>
      </dgm:t>
    </dgm:pt>
  </dgm:ptLst>
  <dgm:cxnLst>
    <dgm:cxn modelId="{9A6DD63E-1DDA-4553-9B36-15F169760102}" type="presOf" srcId="{214E122A-1A76-46E1-B7E1-0580BBA5FF88}" destId="{5DC8E0D9-9CA4-46E7-99D3-3CFDDEFFE434}" srcOrd="0" destOrd="0" presId="urn:microsoft.com/office/officeart/2009/3/layout/StepUpProcess"/>
    <dgm:cxn modelId="{74AED3C2-953F-4DA3-9F62-C971F0F9D6C5}" srcId="{E5A84E26-282A-496E-917D-B1D20E4D47DB}" destId="{214E122A-1A76-46E1-B7E1-0580BBA5FF88}" srcOrd="2" destOrd="0" parTransId="{58D6C5E9-4FDA-4940-A969-6327A84505F9}" sibTransId="{945A096B-C1FD-4BCB-8547-25B57FF5C305}"/>
    <dgm:cxn modelId="{EB6090FF-4F26-4A12-8E5E-79B0C57E68DB}" type="presOf" srcId="{3666FFE4-7F10-4BCA-A8FD-B22603FB1EC1}" destId="{1A5CBD52-5F6D-4D80-8BC7-3087D340F8FE}" srcOrd="0" destOrd="0" presId="urn:microsoft.com/office/officeart/2009/3/layout/StepUpProcess"/>
    <dgm:cxn modelId="{697B804A-385A-4F77-9D3B-01BF6CB7603A}" type="presOf" srcId="{1A3593A8-9F48-469B-B5DC-DEFFC507CFEE}" destId="{30EED176-88BA-4E47-84A4-0B1899075CB5}" srcOrd="0" destOrd="0" presId="urn:microsoft.com/office/officeart/2009/3/layout/StepUpProcess"/>
    <dgm:cxn modelId="{97C9B335-423B-479C-801E-B94C74C2292A}" srcId="{E5A84E26-282A-496E-917D-B1D20E4D47DB}" destId="{1A3593A8-9F48-469B-B5DC-DEFFC507CFEE}" srcOrd="1" destOrd="0" parTransId="{BA2F4412-D9C5-4C81-B069-7462BB57C8E4}" sibTransId="{1A6BBCCE-2EA2-472F-9A3E-1644C828D8C9}"/>
    <dgm:cxn modelId="{945D820D-5284-43BD-818F-0604177FCE93}" srcId="{E5A84E26-282A-496E-917D-B1D20E4D47DB}" destId="{3666FFE4-7F10-4BCA-A8FD-B22603FB1EC1}" srcOrd="0" destOrd="0" parTransId="{85045AAB-F10F-480C-81B5-67F8DD8887D0}" sibTransId="{D0E74B27-63DA-40CA-B2EC-0B8EC55EB620}"/>
    <dgm:cxn modelId="{2DD3DA19-B12A-4BA9-B915-A359886EA8A0}" type="presOf" srcId="{E5A84E26-282A-496E-917D-B1D20E4D47DB}" destId="{B2A1A34F-CFC7-4C42-A36B-9C6E01AED431}" srcOrd="0" destOrd="0" presId="urn:microsoft.com/office/officeart/2009/3/layout/StepUpProcess"/>
    <dgm:cxn modelId="{341B83DB-9A78-46E3-ADFF-82F9B0FC189C}" type="presParOf" srcId="{B2A1A34F-CFC7-4C42-A36B-9C6E01AED431}" destId="{661F4F9A-0770-468A-B8DE-74194E78929F}" srcOrd="0" destOrd="0" presId="urn:microsoft.com/office/officeart/2009/3/layout/StepUpProcess"/>
    <dgm:cxn modelId="{14FE61AF-FC5C-40BE-9A9F-0C8874DDC929}" type="presParOf" srcId="{661F4F9A-0770-468A-B8DE-74194E78929F}" destId="{E918229A-AE9A-47DC-B967-E0256D574625}" srcOrd="0" destOrd="0" presId="urn:microsoft.com/office/officeart/2009/3/layout/StepUpProcess"/>
    <dgm:cxn modelId="{F5F2D920-2BA6-4722-A920-17B0B8E0845F}" type="presParOf" srcId="{661F4F9A-0770-468A-B8DE-74194E78929F}" destId="{1A5CBD52-5F6D-4D80-8BC7-3087D340F8FE}" srcOrd="1" destOrd="0" presId="urn:microsoft.com/office/officeart/2009/3/layout/StepUpProcess"/>
    <dgm:cxn modelId="{1A762DD7-E0F8-4D9C-882E-7B6EE6A30AFF}" type="presParOf" srcId="{661F4F9A-0770-468A-B8DE-74194E78929F}" destId="{9F8C5F27-CA4F-4DB0-828D-8E011DE18D40}" srcOrd="2" destOrd="0" presId="urn:microsoft.com/office/officeart/2009/3/layout/StepUpProcess"/>
    <dgm:cxn modelId="{969209F6-3150-4C7E-B727-1C39FBBF3452}" type="presParOf" srcId="{B2A1A34F-CFC7-4C42-A36B-9C6E01AED431}" destId="{3B8AAD48-DFAC-4E28-BC47-2C5BC8CB5D5F}" srcOrd="1" destOrd="0" presId="urn:microsoft.com/office/officeart/2009/3/layout/StepUpProcess"/>
    <dgm:cxn modelId="{24EE7185-3908-4A08-B386-DA59815AC1AE}" type="presParOf" srcId="{3B8AAD48-DFAC-4E28-BC47-2C5BC8CB5D5F}" destId="{12EAF961-5667-4D32-A0B2-83577D7BB212}" srcOrd="0" destOrd="0" presId="urn:microsoft.com/office/officeart/2009/3/layout/StepUpProcess"/>
    <dgm:cxn modelId="{54ABF9C9-0E32-4EDE-8CC3-33B117EFDE3A}" type="presParOf" srcId="{B2A1A34F-CFC7-4C42-A36B-9C6E01AED431}" destId="{545EE36C-9D2C-4A56-88BB-45439C308404}" srcOrd="2" destOrd="0" presId="urn:microsoft.com/office/officeart/2009/3/layout/StepUpProcess"/>
    <dgm:cxn modelId="{8D88AEA8-F00F-48E6-ADD8-42973FDB71F7}" type="presParOf" srcId="{545EE36C-9D2C-4A56-88BB-45439C308404}" destId="{C862FF4D-067D-4C2E-955D-376433B996C7}" srcOrd="0" destOrd="0" presId="urn:microsoft.com/office/officeart/2009/3/layout/StepUpProcess"/>
    <dgm:cxn modelId="{2BD0A2C5-C0E8-4C0F-BA88-EF9DBD7C21CF}" type="presParOf" srcId="{545EE36C-9D2C-4A56-88BB-45439C308404}" destId="{30EED176-88BA-4E47-84A4-0B1899075CB5}" srcOrd="1" destOrd="0" presId="urn:microsoft.com/office/officeart/2009/3/layout/StepUpProcess"/>
    <dgm:cxn modelId="{69C9A52F-7307-45C2-941C-F5BED4A11EDD}" type="presParOf" srcId="{545EE36C-9D2C-4A56-88BB-45439C308404}" destId="{F126BDD9-8527-463A-89DA-176DCD02051B}" srcOrd="2" destOrd="0" presId="urn:microsoft.com/office/officeart/2009/3/layout/StepUpProcess"/>
    <dgm:cxn modelId="{EA4DA821-777C-479F-9307-A4CF7BB08EFC}" type="presParOf" srcId="{B2A1A34F-CFC7-4C42-A36B-9C6E01AED431}" destId="{3F10C0D1-CFA8-4E50-A20E-6173ED0A4EF0}" srcOrd="3" destOrd="0" presId="urn:microsoft.com/office/officeart/2009/3/layout/StepUpProcess"/>
    <dgm:cxn modelId="{9FA4ACDC-97BD-42BC-9B55-A6855F64AA29}" type="presParOf" srcId="{3F10C0D1-CFA8-4E50-A20E-6173ED0A4EF0}" destId="{EBFF0A19-310E-48D8-B379-A06873CE6FB5}" srcOrd="0" destOrd="0" presId="urn:microsoft.com/office/officeart/2009/3/layout/StepUpProcess"/>
    <dgm:cxn modelId="{8B808350-E529-43C2-B611-5D3AAF3C3899}" type="presParOf" srcId="{B2A1A34F-CFC7-4C42-A36B-9C6E01AED431}" destId="{B8BD7884-335F-4136-82B1-C45B556D6319}" srcOrd="4" destOrd="0" presId="urn:microsoft.com/office/officeart/2009/3/layout/StepUpProcess"/>
    <dgm:cxn modelId="{8F004898-391B-4052-9B34-B6054AB875B4}" type="presParOf" srcId="{B8BD7884-335F-4136-82B1-C45B556D6319}" destId="{A74E713C-CAE6-499D-8EA5-53CB44F2F31E}" srcOrd="0" destOrd="0" presId="urn:microsoft.com/office/officeart/2009/3/layout/StepUpProcess"/>
    <dgm:cxn modelId="{D2F18C80-B279-4760-B1B9-D190E5596E6F}" type="presParOf" srcId="{B8BD7884-335F-4136-82B1-C45B556D6319}" destId="{5DC8E0D9-9CA4-46E7-99D3-3CFDDEFFE434}" srcOrd="1" destOrd="0" presId="urn:microsoft.com/office/officeart/2009/3/layout/StepUpProcess"/>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8F1F2E-E125-49B3-A21E-1FC7F01FBC6B}">
      <dsp:nvSpPr>
        <dsp:cNvPr id="0" name=""/>
        <dsp:cNvSpPr/>
      </dsp:nvSpPr>
      <dsp:spPr>
        <a:xfrm>
          <a:off x="661511" y="0"/>
          <a:ext cx="7497126" cy="298396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95E5ED-DD99-4DE8-B5E3-431B583D0057}">
      <dsp:nvSpPr>
        <dsp:cNvPr id="0" name=""/>
        <dsp:cNvSpPr/>
      </dsp:nvSpPr>
      <dsp:spPr>
        <a:xfrm>
          <a:off x="3014" y="895190"/>
          <a:ext cx="1958693" cy="119358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b="1" kern="1200" dirty="0">
              <a:solidFill>
                <a:schemeClr val="tx1"/>
              </a:solidFill>
            </a:rPr>
            <a:t>Integrated Water Resource Management Project</a:t>
          </a:r>
          <a:endParaRPr lang="en-US" sz="1800" b="1" kern="1200" dirty="0">
            <a:solidFill>
              <a:schemeClr val="tx1"/>
            </a:solidFill>
          </a:endParaRPr>
        </a:p>
      </dsp:txBody>
      <dsp:txXfrm>
        <a:off x="61280" y="953456"/>
        <a:ext cx="1842161" cy="1077055"/>
      </dsp:txXfrm>
    </dsp:sp>
    <dsp:sp modelId="{D60A4CC0-A582-405A-8C78-0CD4A3908750}">
      <dsp:nvSpPr>
        <dsp:cNvPr id="0" name=""/>
        <dsp:cNvSpPr/>
      </dsp:nvSpPr>
      <dsp:spPr>
        <a:xfrm>
          <a:off x="2288156" y="895190"/>
          <a:ext cx="1958693" cy="119358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Livelihood project</a:t>
          </a:r>
        </a:p>
      </dsp:txBody>
      <dsp:txXfrm>
        <a:off x="2346422" y="953456"/>
        <a:ext cx="1842161" cy="1077055"/>
      </dsp:txXfrm>
    </dsp:sp>
    <dsp:sp modelId="{83ECCD66-469B-4E95-8B66-1B485492837E}">
      <dsp:nvSpPr>
        <dsp:cNvPr id="0" name=""/>
        <dsp:cNvSpPr/>
      </dsp:nvSpPr>
      <dsp:spPr>
        <a:xfrm>
          <a:off x="4573298" y="895190"/>
          <a:ext cx="1958693" cy="119358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b="1" kern="1200" dirty="0">
              <a:solidFill>
                <a:schemeClr val="tx1"/>
              </a:solidFill>
            </a:rPr>
            <a:t>Community based projects</a:t>
          </a:r>
          <a:endParaRPr lang="en-US" sz="1800" b="1" kern="1200" dirty="0">
            <a:solidFill>
              <a:schemeClr val="tx1"/>
            </a:solidFill>
          </a:endParaRPr>
        </a:p>
      </dsp:txBody>
      <dsp:txXfrm>
        <a:off x="4631564" y="953456"/>
        <a:ext cx="1842161" cy="1077055"/>
      </dsp:txXfrm>
    </dsp:sp>
    <dsp:sp modelId="{FD9B4BDA-A9B9-457F-8D9F-D7E64C842E57}">
      <dsp:nvSpPr>
        <dsp:cNvPr id="0" name=""/>
        <dsp:cNvSpPr/>
      </dsp:nvSpPr>
      <dsp:spPr>
        <a:xfrm>
          <a:off x="6861455" y="914992"/>
          <a:ext cx="1958693" cy="119358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Model village projects</a:t>
          </a:r>
        </a:p>
      </dsp:txBody>
      <dsp:txXfrm>
        <a:off x="6919721" y="973258"/>
        <a:ext cx="1842161" cy="10770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18229A-AE9A-47DC-B967-E0256D574625}">
      <dsp:nvSpPr>
        <dsp:cNvPr id="0" name=""/>
        <dsp:cNvSpPr/>
      </dsp:nvSpPr>
      <dsp:spPr>
        <a:xfrm rot="5400000">
          <a:off x="1399901" y="403593"/>
          <a:ext cx="1123222" cy="2363708"/>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5CBD52-5F6D-4D80-8BC7-3087D340F8FE}">
      <dsp:nvSpPr>
        <dsp:cNvPr id="0" name=""/>
        <dsp:cNvSpPr/>
      </dsp:nvSpPr>
      <dsp:spPr>
        <a:xfrm>
          <a:off x="1212407" y="1209372"/>
          <a:ext cx="1687359" cy="1479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Project Development</a:t>
          </a:r>
        </a:p>
      </dsp:txBody>
      <dsp:txXfrm>
        <a:off x="1212407" y="1209372"/>
        <a:ext cx="1687359" cy="1479069"/>
      </dsp:txXfrm>
    </dsp:sp>
    <dsp:sp modelId="{9F8C5F27-CA4F-4DB0-828D-8E011DE18D40}">
      <dsp:nvSpPr>
        <dsp:cNvPr id="0" name=""/>
        <dsp:cNvSpPr/>
      </dsp:nvSpPr>
      <dsp:spPr>
        <a:xfrm>
          <a:off x="2581397" y="513340"/>
          <a:ext cx="318369" cy="318369"/>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62FF4D-067D-4C2E-955D-376433B996C7}">
      <dsp:nvSpPr>
        <dsp:cNvPr id="0" name=""/>
        <dsp:cNvSpPr/>
      </dsp:nvSpPr>
      <dsp:spPr>
        <a:xfrm rot="5400000">
          <a:off x="3709158" y="139790"/>
          <a:ext cx="1123222" cy="1869017"/>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EED176-88BA-4E47-84A4-0B1899075CB5}">
      <dsp:nvSpPr>
        <dsp:cNvPr id="0" name=""/>
        <dsp:cNvSpPr/>
      </dsp:nvSpPr>
      <dsp:spPr>
        <a:xfrm>
          <a:off x="3521665" y="698223"/>
          <a:ext cx="1687359" cy="1479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Project implementation</a:t>
          </a:r>
        </a:p>
      </dsp:txBody>
      <dsp:txXfrm>
        <a:off x="3521665" y="698223"/>
        <a:ext cx="1687359" cy="1479069"/>
      </dsp:txXfrm>
    </dsp:sp>
    <dsp:sp modelId="{F126BDD9-8527-463A-89DA-176DCD02051B}">
      <dsp:nvSpPr>
        <dsp:cNvPr id="0" name=""/>
        <dsp:cNvSpPr/>
      </dsp:nvSpPr>
      <dsp:spPr>
        <a:xfrm>
          <a:off x="4890654" y="2191"/>
          <a:ext cx="318369" cy="318369"/>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4E713C-CAE6-499D-8EA5-53CB44F2F31E}">
      <dsp:nvSpPr>
        <dsp:cNvPr id="0" name=""/>
        <dsp:cNvSpPr/>
      </dsp:nvSpPr>
      <dsp:spPr>
        <a:xfrm rot="5400000">
          <a:off x="6265762" y="-371358"/>
          <a:ext cx="1123222" cy="1869017"/>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C8E0D9-9CA4-46E7-99D3-3CFDDEFFE434}">
      <dsp:nvSpPr>
        <dsp:cNvPr id="0" name=""/>
        <dsp:cNvSpPr/>
      </dsp:nvSpPr>
      <dsp:spPr>
        <a:xfrm>
          <a:off x="6078268" y="187075"/>
          <a:ext cx="1687359" cy="1479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Operations and maintenance</a:t>
          </a:r>
        </a:p>
      </dsp:txBody>
      <dsp:txXfrm>
        <a:off x="6078268" y="187075"/>
        <a:ext cx="1687359" cy="147906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11-28T09:21:32.232"/>
    </inkml:context>
    <inkml:brush xml:id="br0">
      <inkml:brushProperty name="width" value="0.15875" units="cm"/>
      <inkml:brushProperty name="height" value="0.15875" units="cm"/>
      <inkml:brushProperty name="color" value="#ED1C24"/>
      <inkml:brushProperty name="ignorePressure" value="1"/>
    </inkml:brush>
  </inkml:definitions>
  <inkml:traceGroup>
    <inkml:annotationXML>
      <emma:emma xmlns:emma="http://www.w3.org/2003/04/emma" version="1.0">
        <emma:interpretation id="{5B76874E-5FED-4A93-AF16-D6EC206DD3EB}" emma:medium="tactile" emma:mode="ink">
          <msink:context xmlns:msink="http://schemas.microsoft.com/ink/2010/main" type="inkDrawing" rotatedBoundingBox="25355,8616 26907,10958 25082,12168 23530,9826" hotPoints="26161,10359 24951,11568 23742,10359 24951,9150" semanticType="enclosure" shapeName="Circle"/>
        </emma:interpretation>
      </emma:emma>
    </inkml:annotationXML>
    <inkml:trace contextRef="#ctx0" brushRef="#br0">14267 4159,'-4'0,"-12"0,-6 0,-5 0,-2 0,-1 0,-4 0,-5 0,-20 0,-3 0,-5 0,-5 0,5 0,5 0,9 0,-5 4,-7 2,-5 4,0 1,7-2,10 7,9 0,8-2,10 2,5 1,1 3,4 3,5 1,5 12,2 2,3 1,1-2,1-3,-1-3,2 7,-2 2,0-1,1 1,-1-2,5 3,1-2,0-3,2 2,6-1,0-2,-2-3,-4-2,-2-2,-4-1,4 4,5 6,10 6,1 13,1 7,2-3,1-8,-5-7,-4-3,-3-3,3-5,2-3,3-2,-3-2,0 0,-3 3,0-2,3-2,1-2,-1 2,-1-1,2 0,-2 1,4 10,3-2,2-2,1-2,1 0,-1-3,4 9,1-2,-4-2,-4-7,0-7,-1-7,1-1,-1-1,6 1,7 4,6 0,5 1,3 4,-2-3,-1 6,-4 0,-4-1,-6-3,-2-5,-4-4,-1-4,-1-3,0-2,0 0,0-1,0 0,0 0,1 1,-1-1,1 1,0 0,0 0,0 0,4 0,2 0,-1-4,-5-12,-3-2,-1 2,-4 0,-6-8,-5-8,1-4,4 0,3 2,0 2,-4 2,2-8,2-2,-1-3,1 2,-2 2,-3 4,1-7,-2 1,2-3,-1 2,16-10,3-1,-3 4,-6 6,-3 1,-4-6,-4 1,-4-1,-4 3,4 1,0 3,-1-6,-2 2,5 3,-1 4,0 4,-3 4,0-8,-2-5,-2 0,0 1,0-4,-4 1,-3-2,-8 3,-11 0,-6 3,-1 4,4 3,7 4,4 2,-1 0,-2 2,0 0,-3 5,-1 5,-1 7,0-6,-15 0,-14-1,-1-3,4-3,6 3,6 4,6 4,3 5,4 4,1 0,0-2,0-6,-4 0,-2 0,0-2,2 2,0 1,1 3,1 2,5 2</inkml:trace>
  </inkml:traceGroup>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11-28T09:43:03.472"/>
    </inkml:context>
    <inkml:brush xml:id="br0">
      <inkml:brushProperty name="width" value="0.03333" units="cm"/>
      <inkml:brushProperty name="height" value="0.03333" units="cm"/>
      <inkml:brushProperty name="color" value="#ED1C24"/>
      <inkml:brushProperty name="ignorePressure" value="1"/>
    </inkml:brush>
  </inkml:definitions>
  <inkml:traceGroup>
    <inkml:annotationXML>
      <emma:emma xmlns:emma="http://www.w3.org/2003/04/emma" version="1.0">
        <emma:interpretation id="{F07E1E80-4A46-413A-9BBB-ADED30EA6D50}" emma:medium="tactile" emma:mode="ink">
          <msink:context xmlns:msink="http://schemas.microsoft.com/ink/2010/main" type="inkDrawing" rotatedBoundingBox="22601,7437 26275,6440 26731,8122 23058,9120" semanticType="callout" shapeName="Other"/>
        </emma:interpretation>
      </emma:emma>
    </inkml:annotationXML>
    <inkml:trace contextRef="#ctx0" brushRef="#br0">17205 3402,'0'26,"0"23,0 20,0 23,0 12,0 8,-10-4,-4-15,1-15,-2-8,0-7,4-8,3-10,4-6,1-5,2-3,1 9,1 2,0-1,-1 4,1 3,-1 10,1 5,-1-3,0-7,0-7,0 4,0-1,0 1,0-3,-6-9,-6-11,-11-10,-13-9,-25-4,-24-4,-27-2,-37 0,-38 0,-50 0,-25 1,-30 0,4 1,30 0,39 0,45 0,44 0,37 0,30 0,21 0,11 0,7 0,2 0,0 0,-2 0,-2 0,-1 0,-2 0,-1 0,0 0,-5 0,-3 0,1 0,1 0,2 0,1 0,1 0,2 0,0 0,0 0,5 0</inkml:trace>
  </inkml:traceGroup>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11-28T09:43:06.310"/>
    </inkml:context>
    <inkml:brush xml:id="br0">
      <inkml:brushProperty name="width" value="0.03333" units="cm"/>
      <inkml:brushProperty name="height" value="0.03333" units="cm"/>
      <inkml:brushProperty name="color" value="#ED1C24"/>
      <inkml:brushProperty name="ignorePressure" value="1"/>
    </inkml:brush>
  </inkml:definitions>
  <inkml:traceGroup>
    <inkml:annotationXML>
      <emma:emma xmlns:emma="http://www.w3.org/2003/04/emma" version="1.0">
        <emma:interpretation id="{1AAD2AF8-80CC-4975-B575-929B3AFF37E4}" emma:medium="tactile" emma:mode="ink">
          <msink:context xmlns:msink="http://schemas.microsoft.com/ink/2010/main" type="writingRegion" rotatedBoundingBox="16207,6470 16691,6470 16691,13016 16207,13016"/>
        </emma:interpretation>
      </emma:emma>
    </inkml:annotationXML>
    <inkml:traceGroup>
      <inkml:annotationXML>
        <emma:emma xmlns:emma="http://www.w3.org/2003/04/emma" version="1.0">
          <emma:interpretation id="{A2E09C65-E609-44DA-BCD5-38523C964F0C}" emma:medium="tactile" emma:mode="ink">
            <msink:context xmlns:msink="http://schemas.microsoft.com/ink/2010/main" type="paragraph" rotatedBoundingBox="16207,6470 16691,6470 16691,13016 16207,13016" alignmentLevel="1"/>
          </emma:interpretation>
        </emma:emma>
      </inkml:annotationXML>
      <inkml:traceGroup>
        <inkml:annotationXML>
          <emma:emma xmlns:emma="http://www.w3.org/2003/04/emma" version="1.0">
            <emma:interpretation id="{7D036CBD-9071-40A1-84B8-3505B9A4A4B1}" emma:medium="tactile" emma:mode="ink">
              <msink:context xmlns:msink="http://schemas.microsoft.com/ink/2010/main" type="line" rotatedBoundingBox="16207,6470 16691,6470 16691,13016 16207,13016"/>
            </emma:interpretation>
          </emma:emma>
        </inkml:annotationXML>
        <inkml:traceGroup>
          <inkml:annotationXML>
            <emma:emma xmlns:emma="http://www.w3.org/2003/04/emma" version="1.0">
              <emma:interpretation id="{8ED9E074-1A4D-48DF-A5A8-542E4C17A043}" emma:medium="tactile" emma:mode="ink">
                <msink:context xmlns:msink="http://schemas.microsoft.com/ink/2010/main" type="inkWord" rotatedBoundingBox="16659,6470 16691,6470 16691,7194 16659,7194"/>
              </emma:interpretation>
            </emma:emma>
          </inkml:annotationXML>
          <inkml:trace contextRef="#ctx0" brushRef="#br0">10675 3418,'6'5,"0"12,1 8,-2 6,-2 2,0 0,-2 1,-1 9,0 2,0 0,0-4,0-2,0-5,0-1,-6 3,-1 1,1-1,1-1,1-1,2-2,1-1,0-6</inkml:trace>
        </inkml:traceGroup>
        <inkml:traceGroup>
          <inkml:annotationXML>
            <emma:emma xmlns:emma="http://www.w3.org/2003/04/emma" version="1.0">
              <emma:interpretation id="{F18F54D1-C65F-4E6F-AF86-0910EA506965}" emma:medium="tactile" emma:mode="ink">
                <msink:context xmlns:msink="http://schemas.microsoft.com/ink/2010/main" type="inkWord" rotatedBoundingBox="16207,13001 16222,13001 16222,13016 16207,13016"/>
              </emma:interpretation>
            </emma:emma>
          </inkml:annotationXML>
          <inkml:trace contextRef="#ctx0" brushRef="#br0" timeOffset="516">10221 9949</inkml:trace>
        </inkml:traceGroup>
      </inkml:traceGroup>
    </inkml:traceGroup>
  </inkml:traceGroup>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11-28T09:43:11.301"/>
    </inkml:context>
    <inkml:brush xml:id="br0">
      <inkml:brushProperty name="width" value="0.03333" units="cm"/>
      <inkml:brushProperty name="height" value="0.03333" units="cm"/>
      <inkml:brushProperty name="color" value="#ED1C24"/>
      <inkml:brushProperty name="ignorePressure" value="1"/>
    </inkml:brush>
  </inkml:definitions>
  <inkml:traceGroup>
    <inkml:annotationXML>
      <emma:emma xmlns:emma="http://www.w3.org/2003/04/emma" version="1.0">
        <emma:interpretation id="{3DF92335-10E9-4059-A880-BDA8C416AE88}" emma:medium="tactile" emma:mode="ink">
          <msink:context xmlns:msink="http://schemas.microsoft.com/ink/2010/main" type="writingRegion" rotatedBoundingBox="8405,15935 8420,15935 8420,15950 8405,15950"/>
        </emma:interpretation>
      </emma:emma>
    </inkml:annotationXML>
    <inkml:traceGroup>
      <inkml:annotationXML>
        <emma:emma xmlns:emma="http://www.w3.org/2003/04/emma" version="1.0">
          <emma:interpretation id="{FE7A5A86-1189-4316-AC4E-6F85D00C10EB}" emma:medium="tactile" emma:mode="ink">
            <msink:context xmlns:msink="http://schemas.microsoft.com/ink/2010/main" type="paragraph" rotatedBoundingBox="8405,15935 8420,15935 8420,15950 8405,15950" alignmentLevel="1"/>
          </emma:interpretation>
        </emma:emma>
      </inkml:annotationXML>
      <inkml:traceGroup>
        <inkml:annotationXML>
          <emma:emma xmlns:emma="http://www.w3.org/2003/04/emma" version="1.0">
            <emma:interpretation id="{0FEBFAAB-C760-4E96-9FD0-2610B6383197}" emma:medium="tactile" emma:mode="ink">
              <msink:context xmlns:msink="http://schemas.microsoft.com/ink/2010/main" type="line" rotatedBoundingBox="8405,15935 8420,15935 8420,15950 8405,15950"/>
            </emma:interpretation>
          </emma:emma>
        </inkml:annotationXML>
        <inkml:traceGroup>
          <inkml:annotationXML>
            <emma:emma xmlns:emma="http://www.w3.org/2003/04/emma" version="1.0">
              <emma:interpretation id="{65F95424-86A4-483D-9BB5-AE7988DCBEAD}" emma:medium="tactile" emma:mode="ink">
                <msink:context xmlns:msink="http://schemas.microsoft.com/ink/2010/main" type="inkWord" rotatedBoundingBox="8405,15935 8420,15935 8420,15950 8405,15950"/>
              </emma:interpretation>
            </emma:emma>
          </inkml:annotationXML>
          <inkml:trace contextRef="#ctx0" brushRef="#br0">6548 8150</inkml:trace>
        </inkml:traceGroup>
      </inkml:traceGroup>
    </inkml:traceGroup>
  </inkml:traceGroup>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11-28T09:21:33.549"/>
    </inkml:context>
    <inkml:brush xml:id="br0">
      <inkml:brushProperty name="width" value="0.03333" units="cm"/>
      <inkml:brushProperty name="height" value="0.03333" units="cm"/>
      <inkml:brushProperty name="color" value="#ED1C24"/>
      <inkml:brushProperty name="ignorePressure" value="1"/>
    </inkml:brush>
  </inkml:definitions>
  <inkml:traceGroup>
    <inkml:annotationXML>
      <emma:emma xmlns:emma="http://www.w3.org/2003/04/emma" version="1.0">
        <emma:interpretation id="{04A6D189-4FEA-485E-A3B6-DB7F3F9ABC86}" emma:medium="tactile" emma:mode="ink">
          <msink:context xmlns:msink="http://schemas.microsoft.com/ink/2010/main" type="writingRegion" rotatedBoundingBox="18566,17234 18581,17234 18581,17249 18566,17249"/>
        </emma:interpretation>
      </emma:emma>
    </inkml:annotationXML>
    <inkml:traceGroup>
      <inkml:annotationXML>
        <emma:emma xmlns:emma="http://www.w3.org/2003/04/emma" version="1.0">
          <emma:interpretation id="{1DA69D9E-E56A-49D1-BCFA-2E53A15B594F}" emma:medium="tactile" emma:mode="ink">
            <msink:context xmlns:msink="http://schemas.microsoft.com/ink/2010/main" type="paragraph" rotatedBoundingBox="18566,17234 18581,17234 18581,17249 18566,17249" alignmentLevel="1"/>
          </emma:interpretation>
        </emma:emma>
      </inkml:annotationXML>
      <inkml:traceGroup>
        <inkml:annotationXML>
          <emma:emma xmlns:emma="http://www.w3.org/2003/04/emma" version="1.0">
            <emma:interpretation id="{E0D326BD-45A7-49D7-A4DE-BA5032264DC4}" emma:medium="tactile" emma:mode="ink">
              <msink:context xmlns:msink="http://schemas.microsoft.com/ink/2010/main" type="line" rotatedBoundingBox="18566,17234 18581,17234 18581,17249 18566,17249"/>
            </emma:interpretation>
          </emma:emma>
        </inkml:annotationXML>
        <inkml:traceGroup>
          <inkml:annotationXML>
            <emma:emma xmlns:emma="http://www.w3.org/2003/04/emma" version="1.0">
              <emma:interpretation id="{028940A3-4139-4669-8D72-D16F6600968C}" emma:medium="tactile" emma:mode="ink">
                <msink:context xmlns:msink="http://schemas.microsoft.com/ink/2010/main" type="inkWord" rotatedBoundingBox="18566,17234 18581,17234 18581,17249 18566,17249"/>
              </emma:interpretation>
            </emma:emma>
          </inkml:annotationXML>
          <inkml:trace contextRef="#ctx0" brushRef="#br0">10388 8072,'0'-6,"0"-3</inkml:trace>
        </inkml:traceGroup>
      </inkml:traceGroup>
    </inkml:traceGroup>
  </inkml:traceGroup>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11-28T09:21:44.379"/>
    </inkml:context>
    <inkml:brush xml:id="br0">
      <inkml:brushProperty name="width" value="0.03333" units="cm"/>
      <inkml:brushProperty name="height" value="0.03333" units="cm"/>
      <inkml:brushProperty name="color" value="#ED1C24"/>
      <inkml:brushProperty name="ignorePressure" value="1"/>
    </inkml:brush>
  </inkml:definitions>
  <inkml:traceGroup>
    <inkml:annotationXML>
      <emma:emma xmlns:emma="http://www.w3.org/2003/04/emma" version="1.0">
        <emma:interpretation id="{8794B1D4-2CFC-40D8-AB0E-41D170A23F53}" emma:medium="tactile" emma:mode="ink">
          <msink:context xmlns:msink="http://schemas.microsoft.com/ink/2010/main" type="inkDrawing" rotatedBoundingBox="19250,6442 19265,6442 19265,6457 19250,6457" shapeName="Other"/>
        </emma:interpretation>
      </emma:emma>
    </inkml:annotationXML>
    <inkml:trace contextRef="#ctx0" brushRef="#br0">10722 2661</inkml:trace>
  </inkml:traceGroup>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11-28T09:21:45.335"/>
    </inkml:context>
    <inkml:brush xml:id="br0">
      <inkml:brushProperty name="width" value="0.03333" units="cm"/>
      <inkml:brushProperty name="height" value="0.03333" units="cm"/>
      <inkml:brushProperty name="color" value="#ED1C24"/>
      <inkml:brushProperty name="ignorePressure" value="1"/>
    </inkml:brush>
  </inkml:definitions>
  <inkml:traceGroup>
    <inkml:annotationXML>
      <emma:emma xmlns:emma="http://www.w3.org/2003/04/emma" version="1.0">
        <emma:interpretation id="{5C0B86E0-753D-45FA-B17B-4BAC65066CB0}" emma:medium="tactile" emma:mode="ink">
          <msink:context xmlns:msink="http://schemas.microsoft.com/ink/2010/main" type="inkDrawing"/>
        </emma:interpretation>
      </emma:emma>
    </inkml:annotationXML>
    <inkml:trace contextRef="#ctx0" brushRef="#br0">10174 6016</inkml:trace>
  </inkml:traceGroup>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11-28T09:21:46.397"/>
    </inkml:context>
    <inkml:brush xml:id="br0">
      <inkml:brushProperty name="width" value="0.03333" units="cm"/>
      <inkml:brushProperty name="height" value="0.03333" units="cm"/>
      <inkml:brushProperty name="color" value="#ED1C24"/>
      <inkml:brushProperty name="ignorePressure" value="1"/>
    </inkml:brush>
  </inkml:definitions>
  <inkml:trace contextRef="#ctx0" brushRef="#br0">10468 3476</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11-28T09:21:45.824"/>
    </inkml:context>
    <inkml:brush xml:id="br0">
      <inkml:brushProperty name="width" value="0.03333" units="cm"/>
      <inkml:brushProperty name="height" value="0.03333" units="cm"/>
      <inkml:brushProperty name="color" value="#ED1C24"/>
      <inkml:brushProperty name="ignorePressure" value="1"/>
    </inkml:brush>
  </inkml:definitions>
  <inkml:traceGroup>
    <inkml:annotationXML>
      <emma:emma xmlns:emma="http://www.w3.org/2003/04/emma" version="1.0">
        <emma:interpretation id="{56F15BA8-39FD-451F-823C-0B227E9BA710}" emma:medium="tactile" emma:mode="ink">
          <msink:context xmlns:msink="http://schemas.microsoft.com/ink/2010/main" type="inkDrawing" rotatedBoundingBox="19062,5988 19077,5988 19077,6003 19062,6003" shapeName="Other"/>
        </emma:interpretation>
      </emma:emma>
    </inkml:annotationXML>
    <inkml:trace contextRef="#ctx0" brushRef="#br0">10629 2433</inkml:trace>
  </inkml:traceGroup>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11-28T09:21:47.151"/>
    </inkml:context>
    <inkml:brush xml:id="br0">
      <inkml:brushProperty name="width" value="0.03333" units="cm"/>
      <inkml:brushProperty name="height" value="0.03333" units="cm"/>
      <inkml:brushProperty name="color" value="#ED1C24"/>
      <inkml:brushProperty name="ignorePressure" value="1"/>
    </inkml:brush>
  </inkml:definitions>
  <inkml:traceGroup>
    <inkml:annotationXML>
      <emma:emma xmlns:emma="http://www.w3.org/2003/04/emma" version="1.0">
        <emma:interpretation id="{C7BA263B-D259-4224-AD4C-EE39521ABB4C}" emma:medium="tactile" emma:mode="ink">
          <msink:context xmlns:msink="http://schemas.microsoft.com/ink/2010/main" type="writingRegion" rotatedBoundingBox="7230,17618 7245,17618 7245,17634 7230,17634"/>
        </emma:interpretation>
      </emma:emma>
    </inkml:annotationXML>
    <inkml:traceGroup>
      <inkml:annotationXML>
        <emma:emma xmlns:emma="http://www.w3.org/2003/04/emma" version="1.0">
          <emma:interpretation id="{F0DCB147-03F0-4EC4-B280-A80D0F0FE9D7}" emma:medium="tactile" emma:mode="ink">
            <msink:context xmlns:msink="http://schemas.microsoft.com/ink/2010/main" type="paragraph" rotatedBoundingBox="7230,17618 7245,17618 7245,17634 7230,17634" alignmentLevel="1"/>
          </emma:interpretation>
        </emma:emma>
      </inkml:annotationXML>
      <inkml:traceGroup>
        <inkml:annotationXML>
          <emma:emma xmlns:emma="http://www.w3.org/2003/04/emma" version="1.0">
            <emma:interpretation id="{FA717582-103B-449E-8B96-85BF1DF44647}" emma:medium="tactile" emma:mode="ink">
              <msink:context xmlns:msink="http://schemas.microsoft.com/ink/2010/main" type="line" rotatedBoundingBox="7230,17618 7245,17618 7245,17634 7230,17634"/>
            </emma:interpretation>
          </emma:emma>
        </inkml:annotationXML>
        <inkml:traceGroup>
          <inkml:annotationXML>
            <emma:emma xmlns:emma="http://www.w3.org/2003/04/emma" version="1.0">
              <emma:interpretation id="{9FF57DEC-0817-4FFC-B8FC-FA68458282BD}" emma:medium="tactile" emma:mode="ink">
                <msink:context xmlns:msink="http://schemas.microsoft.com/ink/2010/main" type="inkWord" rotatedBoundingBox="7230,17618 7245,17618 7245,17634 7230,17634"/>
              </emma:interpretation>
            </emma:emma>
          </inkml:annotationXML>
          <inkml:trace contextRef="#ctx0" brushRef="#br0">4719 8249,'0'7,"0"2</inkml:trace>
        </inkml:traceGroup>
      </inkml:traceGroup>
    </inkml:traceGroup>
  </inkml:traceGroup>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11-28T08:51:25.418"/>
    </inkml:context>
    <inkml:brush xml:id="br0">
      <inkml:brushProperty name="width" value="0.13333" units="cm"/>
      <inkml:brushProperty name="height" value="0.26667" units="cm"/>
      <inkml:brushProperty name="color" value="#00FFFF"/>
      <inkml:brushProperty name="tip" value="rectangle"/>
      <inkml:brushProperty name="rasterOp" value="maskPen"/>
      <inkml:brushProperty name="ignorePressure" value="1"/>
    </inkml:brush>
  </inkml:definitions>
  <inkml:trace contextRef="#ctx0" brushRef="#br0">9057 4567</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11-28T09:42:59.862"/>
    </inkml:context>
    <inkml:brush xml:id="br0">
      <inkml:brushProperty name="width" value="0.03333" units="cm"/>
      <inkml:brushProperty name="height" value="0.03333" units="cm"/>
      <inkml:brushProperty name="color" value="#ED1C24"/>
      <inkml:brushProperty name="ignorePressure" value="1"/>
    </inkml:brush>
  </inkml:definitions>
  <inkml:traceGroup>
    <inkml:annotationXML>
      <emma:emma xmlns:emma="http://www.w3.org/2003/04/emma" version="1.0">
        <emma:interpretation id="{3AE489DF-DF7D-4B6E-9958-6F8CDC2EEAD0}" emma:medium="tactile" emma:mode="ink">
          <msink:context xmlns:msink="http://schemas.microsoft.com/ink/2010/main" type="inkDrawing" rotatedBoundingBox="7529,6531 11035,7808 10445,9427 6939,8149" semanticType="callout" shapeName="Other"/>
        </emma:interpretation>
      </emma:emma>
    </inkml:annotationXML>
    <inkml:trace contextRef="#ctx0" brushRef="#br0">6108 3447,'0'5,"0"23,0 21,0 13,0 17,5 15,2 7,0 2,-2 4,-1-6,-2 0,-1-11,10-11,3-15,-1-12,-3-9,-3-3,-2-3,-3 3,-2 0,6 4,0 3,0 0,-2 2,0-2,-2-4,-1-4,0 1,-1 0,-1-3,6-2,1-2,1-1,3-7,6-6,10-8,5 1,4-4,0-1,0-2,-2-3,0 9,-2 3,5 3,2 1,-2-5,5-4,0-3,3-2,4-4,15 0,28 0,18-1,7 0,-7 1,-6 0,6-1,-12 1,-12 0,-14 0,-10 0,-5 0,4 0,17 0,11 0,6 0,13 0,-2 0,-3 0,-4 0,-12 0,-18 0,-13 0,-12 0,-3 0,-2 0,-4 0,-2 0,4 0,2 0,3 0,1 0,-3 0,-1 0,-3 0,-2 0,-7 0</inkml:trace>
  </inkml:traceGroup>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5157D2-1BC0-44D7-85AD-3BAC31EB5FA9}" type="datetimeFigureOut">
              <a:rPr lang="en-IN" smtClean="0"/>
              <a:pPr/>
              <a:t>14-09-2017</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FA3B7E-DA3F-478B-8524-9C37FD5305EA}" type="slidenum">
              <a:rPr lang="en-IN" smtClean="0"/>
              <a:pPr/>
              <a:t>‹#›</a:t>
            </a:fld>
            <a:endParaRPr lang="en-IN"/>
          </a:p>
        </p:txBody>
      </p:sp>
    </p:spTree>
    <p:extLst>
      <p:ext uri="{BB962C8B-B14F-4D97-AF65-F5344CB8AC3E}">
        <p14:creationId xmlns:p14="http://schemas.microsoft.com/office/powerpoint/2010/main" xmlns="" val="1664498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32FA3B7E-DA3F-478B-8524-9C37FD5305EA}" type="slidenum">
              <a:rPr lang="en-IN" smtClean="0"/>
              <a:pPr/>
              <a:t>1</a:t>
            </a:fld>
            <a:endParaRPr lang="en-IN"/>
          </a:p>
        </p:txBody>
      </p:sp>
    </p:spTree>
    <p:extLst>
      <p:ext uri="{BB962C8B-B14F-4D97-AF65-F5344CB8AC3E}">
        <p14:creationId xmlns:p14="http://schemas.microsoft.com/office/powerpoint/2010/main" xmlns="" val="4147033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err="1"/>
              <a:t>Bundelkhand</a:t>
            </a:r>
            <a:r>
              <a:rPr lang="en-IN" dirty="0"/>
              <a:t> is one of the most poorly endowed regions of MP, as far as natural resources are concerned. </a:t>
            </a:r>
          </a:p>
          <a:p>
            <a:r>
              <a:rPr lang="en-IN" dirty="0"/>
              <a:t>and shortage of water for irrigation and domestic purposes. </a:t>
            </a:r>
          </a:p>
          <a:p>
            <a:r>
              <a:rPr lang="en-IN" dirty="0"/>
              <a:t> </a:t>
            </a:r>
          </a:p>
        </p:txBody>
      </p:sp>
      <p:sp>
        <p:nvSpPr>
          <p:cNvPr id="4" name="Slide Number Placeholder 3"/>
          <p:cNvSpPr>
            <a:spLocks noGrp="1"/>
          </p:cNvSpPr>
          <p:nvPr>
            <p:ph type="sldNum" sz="quarter" idx="10"/>
          </p:nvPr>
        </p:nvSpPr>
        <p:spPr/>
        <p:txBody>
          <a:bodyPr/>
          <a:lstStyle/>
          <a:p>
            <a:fld id="{32FA3B7E-DA3F-478B-8524-9C37FD5305EA}" type="slidenum">
              <a:rPr lang="en-IN" smtClean="0"/>
              <a:pPr/>
              <a:t>3</a:t>
            </a:fld>
            <a:endParaRPr lang="en-IN"/>
          </a:p>
        </p:txBody>
      </p:sp>
    </p:spTree>
    <p:extLst>
      <p:ext uri="{BB962C8B-B14F-4D97-AF65-F5344CB8AC3E}">
        <p14:creationId xmlns:p14="http://schemas.microsoft.com/office/powerpoint/2010/main" xmlns="" val="1498983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32FA3B7E-DA3F-478B-8524-9C37FD5305EA}" type="slidenum">
              <a:rPr lang="en-IN" smtClean="0"/>
              <a:pPr/>
              <a:t>6</a:t>
            </a:fld>
            <a:endParaRPr lang="en-IN"/>
          </a:p>
        </p:txBody>
      </p:sp>
    </p:spTree>
    <p:extLst>
      <p:ext uri="{BB962C8B-B14F-4D97-AF65-F5344CB8AC3E}">
        <p14:creationId xmlns:p14="http://schemas.microsoft.com/office/powerpoint/2010/main" xmlns="" val="4018303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coca cola foundation (</a:t>
            </a:r>
            <a:r>
              <a:rPr lang="en-IN" dirty="0" err="1"/>
              <a:t>Anandana</a:t>
            </a:r>
            <a:r>
              <a:rPr lang="en-IN" dirty="0"/>
              <a:t>) supported water based project was initiated in 2008. Major villages covered under the watershed are 15 villages of </a:t>
            </a:r>
            <a:r>
              <a:rPr lang="en-IN" dirty="0" err="1"/>
              <a:t>Jaitpur</a:t>
            </a:r>
            <a:r>
              <a:rPr lang="en-IN" dirty="0"/>
              <a:t> Block of </a:t>
            </a:r>
            <a:r>
              <a:rPr lang="en-IN" dirty="0" err="1"/>
              <a:t>Mahoba</a:t>
            </a:r>
            <a:r>
              <a:rPr lang="en-IN" dirty="0"/>
              <a:t> District, Uttar-Pradesh. Haritika, which was already working in the geographical area identified the villages based on the preliminary assessment and needs of the area for water based interventions. </a:t>
            </a:r>
          </a:p>
          <a:p>
            <a:r>
              <a:rPr lang="en-IN" dirty="0"/>
              <a:t>It had been observed that there are quite a number of natural drainage lines in the area, which due to the undulating land profile, draining the major portion of runoff out of the watershed, whenever the rain occurs. As the water gets lesser opportunity to infiltrate into the local aquifers, it is affects the water resource status, negatively in low precipitation years. Good rainfall also does not do well for the same reasons. The undulating topography takes the water away and higher runoff velocities erode the soils and affect the nutrient availability in upper soils.</a:t>
            </a:r>
          </a:p>
          <a:p>
            <a:r>
              <a:rPr lang="en-IN" dirty="0"/>
              <a:t>Along with the Community Based Environment Sanitation and Water Supply Project, Watershed based interventions like water harvesting structures and soil conservation structures/ practices have been implemented/ promoted to address the issue.  </a:t>
            </a:r>
          </a:p>
          <a:p>
            <a:r>
              <a:rPr lang="en-IN" dirty="0"/>
              <a:t>Thus the basic objective behind the entire project was:</a:t>
            </a:r>
          </a:p>
          <a:p>
            <a:pPr lvl="0"/>
            <a:r>
              <a:rPr lang="en-US" dirty="0"/>
              <a:t>To ensure drinking water security through 24*7 tapped drinking water supply in 15 villages of </a:t>
            </a:r>
            <a:r>
              <a:rPr lang="en-US" dirty="0" err="1"/>
              <a:t>Jaitpur</a:t>
            </a:r>
            <a:r>
              <a:rPr lang="en-US" dirty="0"/>
              <a:t> Block of </a:t>
            </a:r>
            <a:r>
              <a:rPr lang="en-US" dirty="0" err="1"/>
              <a:t>Mahoba</a:t>
            </a:r>
            <a:r>
              <a:rPr lang="en-US" dirty="0"/>
              <a:t> District, Uttar-Pradesh by augmenting ground water in a severely water stressed area and </a:t>
            </a:r>
            <a:endParaRPr lang="en-IN" dirty="0"/>
          </a:p>
          <a:p>
            <a:pPr lvl="0"/>
            <a:r>
              <a:rPr lang="en-US" dirty="0"/>
              <a:t>to increase productivity of dry lands through a package of practices for soil conservation, water harvesting, crop optimization and </a:t>
            </a:r>
            <a:r>
              <a:rPr lang="en-US" dirty="0" err="1"/>
              <a:t>agro</a:t>
            </a:r>
            <a:r>
              <a:rPr lang="en-US" dirty="0"/>
              <a:t> forestry.</a:t>
            </a:r>
            <a:endParaRPr lang="en-IN" dirty="0"/>
          </a:p>
          <a:p>
            <a:endParaRPr lang="en-IN" dirty="0"/>
          </a:p>
        </p:txBody>
      </p:sp>
      <p:sp>
        <p:nvSpPr>
          <p:cNvPr id="4" name="Slide Number Placeholder 3"/>
          <p:cNvSpPr>
            <a:spLocks noGrp="1"/>
          </p:cNvSpPr>
          <p:nvPr>
            <p:ph type="sldNum" sz="quarter" idx="10"/>
          </p:nvPr>
        </p:nvSpPr>
        <p:spPr/>
        <p:txBody>
          <a:bodyPr/>
          <a:lstStyle/>
          <a:p>
            <a:fld id="{32FA3B7E-DA3F-478B-8524-9C37FD5305EA}" type="slidenum">
              <a:rPr lang="en-IN" smtClean="0"/>
              <a:pPr/>
              <a:t>9</a:t>
            </a:fld>
            <a:endParaRPr lang="en-IN"/>
          </a:p>
        </p:txBody>
      </p:sp>
    </p:spTree>
    <p:extLst>
      <p:ext uri="{BB962C8B-B14F-4D97-AF65-F5344CB8AC3E}">
        <p14:creationId xmlns:p14="http://schemas.microsoft.com/office/powerpoint/2010/main" xmlns="" val="1704341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32FA3B7E-DA3F-478B-8524-9C37FD5305EA}" type="slidenum">
              <a:rPr lang="en-IN" smtClean="0"/>
              <a:pPr/>
              <a:t>10</a:t>
            </a:fld>
            <a:endParaRPr lang="en-IN"/>
          </a:p>
        </p:txBody>
      </p:sp>
    </p:spTree>
    <p:extLst>
      <p:ext uri="{BB962C8B-B14F-4D97-AF65-F5344CB8AC3E}">
        <p14:creationId xmlns:p14="http://schemas.microsoft.com/office/powerpoint/2010/main" xmlns="" val="3326034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kern="1200" dirty="0">
                <a:solidFill>
                  <a:schemeClr val="tx1"/>
                </a:solidFill>
                <a:effectLst/>
                <a:latin typeface="+mn-lt"/>
                <a:ea typeface="+mn-ea"/>
                <a:cs typeface="+mn-cs"/>
              </a:rPr>
              <a:t>The simulation of groundwater flow through MODFLOW – 2005 has reflected that in the changed scenario, the average rainfall of more than 800 mm could be enough to keep the ground water by January in most of the open wells (73 % wells) in the watershed area. In case of the average annual rainfall reduced to less than 800 mm, still 20% of open wells are expected to remain operational till December, which otherwise lose their yield by the end of October.  As the simulations are always have limited number of variables and parameters as compared to practical situations, actual results may vary depending on the spatial and temporal distribution of rainfall, changed cropping pattern, which will itself be impacted by the water resource availability and other factors which are not under control.</a:t>
            </a:r>
          </a:p>
          <a:p>
            <a:endParaRPr lang="en-IN" dirty="0"/>
          </a:p>
        </p:txBody>
      </p:sp>
      <p:sp>
        <p:nvSpPr>
          <p:cNvPr id="4" name="Slide Number Placeholder 3"/>
          <p:cNvSpPr>
            <a:spLocks noGrp="1"/>
          </p:cNvSpPr>
          <p:nvPr>
            <p:ph type="sldNum" sz="quarter" idx="10"/>
          </p:nvPr>
        </p:nvSpPr>
        <p:spPr/>
        <p:txBody>
          <a:bodyPr/>
          <a:lstStyle/>
          <a:p>
            <a:fld id="{32FA3B7E-DA3F-478B-8524-9C37FD5305EA}" type="slidenum">
              <a:rPr lang="en-IN" smtClean="0"/>
              <a:pPr/>
              <a:t>14</a:t>
            </a:fld>
            <a:endParaRPr lang="en-IN"/>
          </a:p>
        </p:txBody>
      </p:sp>
    </p:spTree>
    <p:extLst>
      <p:ext uri="{BB962C8B-B14F-4D97-AF65-F5344CB8AC3E}">
        <p14:creationId xmlns:p14="http://schemas.microsoft.com/office/powerpoint/2010/main" xmlns="" val="3572196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Village Level Committees would continue to function in spite of completion of the project.  </a:t>
            </a:r>
            <a:endParaRPr lang="en-IN"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users and caretakers will be assisted to participate in all aspects of the project cycle to ensure that there is a sense of commitment and ownership and they will be equipped with the knowledge and capacity to make their project sustainable.</a:t>
            </a:r>
            <a:endParaRPr lang="en-IN"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Effective community-based maintenance systems will be put in place, and will be linked to district networks and to their local administrations. </a:t>
            </a:r>
            <a:endParaRPr lang="en-IN"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Facilitate availability of local skilled </a:t>
            </a:r>
            <a:r>
              <a:rPr lang="en-US" sz="1200" kern="1200" dirty="0" err="1">
                <a:solidFill>
                  <a:schemeClr val="tx1"/>
                </a:solidFill>
                <a:effectLst/>
                <a:latin typeface="+mn-lt"/>
                <a:ea typeface="+mn-ea"/>
                <a:cs typeface="+mn-cs"/>
              </a:rPr>
              <a:t>labour</a:t>
            </a:r>
            <a:r>
              <a:rPr lang="en-US" sz="1200" kern="1200" dirty="0">
                <a:solidFill>
                  <a:schemeClr val="tx1"/>
                </a:solidFill>
                <a:effectLst/>
                <a:latin typeface="+mn-lt"/>
                <a:ea typeface="+mn-ea"/>
                <a:cs typeface="+mn-cs"/>
              </a:rPr>
              <a:t>, which can charge affordable rates for maintenance and repair work </a:t>
            </a:r>
            <a:endParaRPr lang="en-IN"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Maintenance would be done through community contributions from beneficiaries.</a:t>
            </a:r>
            <a:endParaRPr lang="en-IN" sz="1200" kern="1200" dirty="0">
              <a:solidFill>
                <a:schemeClr val="tx1"/>
              </a:solidFill>
              <a:effectLst/>
              <a:latin typeface="+mn-lt"/>
              <a:ea typeface="+mn-ea"/>
              <a:cs typeface="+mn-cs"/>
            </a:endParaRPr>
          </a:p>
          <a:p>
            <a:endParaRPr lang="en-IN" dirty="0"/>
          </a:p>
        </p:txBody>
      </p:sp>
      <p:sp>
        <p:nvSpPr>
          <p:cNvPr id="4" name="Slide Number Placeholder 3"/>
          <p:cNvSpPr>
            <a:spLocks noGrp="1"/>
          </p:cNvSpPr>
          <p:nvPr>
            <p:ph type="sldNum" sz="quarter" idx="10"/>
          </p:nvPr>
        </p:nvSpPr>
        <p:spPr/>
        <p:txBody>
          <a:bodyPr/>
          <a:lstStyle/>
          <a:p>
            <a:fld id="{32FA3B7E-DA3F-478B-8524-9C37FD5305EA}" type="slidenum">
              <a:rPr lang="en-IN" smtClean="0"/>
              <a:pPr/>
              <a:t>23</a:t>
            </a:fld>
            <a:endParaRPr lang="en-IN"/>
          </a:p>
        </p:txBody>
      </p:sp>
    </p:spTree>
    <p:extLst>
      <p:ext uri="{BB962C8B-B14F-4D97-AF65-F5344CB8AC3E}">
        <p14:creationId xmlns:p14="http://schemas.microsoft.com/office/powerpoint/2010/main" xmlns="" val="3909741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dirty="0"/>
              <a:t>have been provided to the members of VWSC, SHG etc. have been provided. Initially in these training programs women have not participated but they have also started to show their interest in training programs by assuring their participation. </a:t>
            </a:r>
          </a:p>
          <a:p>
            <a:r>
              <a:rPr lang="en-IN" sz="1200" dirty="0"/>
              <a:t>At initial level the participants were not even able to give their introduction in front of whole participants group but now they express their own views on water related issues and also give their presentations in front of all the participants. Although they are not properly aware of all of their rights, problems &amp; associated solutions but it is assumed that while working with them for 6-7 months extra, we can be able to make them aware of their rights &amp; responsibilities</a:t>
            </a:r>
          </a:p>
          <a:p>
            <a:r>
              <a:rPr lang="en-IN" sz="1200" dirty="0"/>
              <a:t>The reason behind formation of these kinds of groups is that no outsider can remain in these villages forever to take care of their water problems they themselves have to take the whole responsibility of their own assets.</a:t>
            </a:r>
            <a:endParaRPr lang="en-IN" dirty="0"/>
          </a:p>
        </p:txBody>
      </p:sp>
      <p:sp>
        <p:nvSpPr>
          <p:cNvPr id="4" name="Slide Number Placeholder 3"/>
          <p:cNvSpPr>
            <a:spLocks noGrp="1"/>
          </p:cNvSpPr>
          <p:nvPr>
            <p:ph type="sldNum" sz="quarter" idx="10"/>
          </p:nvPr>
        </p:nvSpPr>
        <p:spPr/>
        <p:txBody>
          <a:bodyPr/>
          <a:lstStyle/>
          <a:p>
            <a:fld id="{32FA3B7E-DA3F-478B-8524-9C37FD5305EA}" type="slidenum">
              <a:rPr lang="en-IN" smtClean="0"/>
              <a:pPr/>
              <a:t>25</a:t>
            </a:fld>
            <a:endParaRPr lang="en-IN"/>
          </a:p>
        </p:txBody>
      </p:sp>
    </p:spTree>
    <p:extLst>
      <p:ext uri="{BB962C8B-B14F-4D97-AF65-F5344CB8AC3E}">
        <p14:creationId xmlns:p14="http://schemas.microsoft.com/office/powerpoint/2010/main" xmlns="" val="28024876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2BC219BB-5759-4A22-AECE-89B3BA34257C}" type="datetimeFigureOut">
              <a:rPr lang="en-IN" smtClean="0"/>
              <a:pPr/>
              <a:t>14-09-2017</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629F865-A056-45B1-B175-C83A8C488173}" type="slidenum">
              <a:rPr lang="en-IN" smtClean="0"/>
              <a:pPr/>
              <a:t>‹#›</a:t>
            </a:fld>
            <a:endParaRPr lang="en-IN"/>
          </a:p>
        </p:txBody>
      </p:sp>
      <p:pic>
        <p:nvPicPr>
          <p:cNvPr id="8194" name="Picture 2" descr="Haritika"/>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9982200" y="23813"/>
            <a:ext cx="2171700" cy="1219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95975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2BC219BB-5759-4A22-AECE-89B3BA34257C}" type="datetimeFigureOut">
              <a:rPr lang="en-IN" smtClean="0"/>
              <a:pPr/>
              <a:t>14-09-2017</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629F865-A056-45B1-B175-C83A8C488173}" type="slidenum">
              <a:rPr lang="en-IN" smtClean="0"/>
              <a:pPr/>
              <a:t>‹#›</a:t>
            </a:fld>
            <a:endParaRPr lang="en-IN"/>
          </a:p>
        </p:txBody>
      </p:sp>
      <p:pic>
        <p:nvPicPr>
          <p:cNvPr id="15362" name="Picture 2" descr="Haritika"/>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9982200" y="113907"/>
            <a:ext cx="2171700" cy="1219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34785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2BC219BB-5759-4A22-AECE-89B3BA34257C}" type="datetimeFigureOut">
              <a:rPr lang="en-IN" smtClean="0"/>
              <a:pPr/>
              <a:t>14-09-2017</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629F865-A056-45B1-B175-C83A8C488173}" type="slidenum">
              <a:rPr lang="en-IN" smtClean="0"/>
              <a:pPr/>
              <a:t>‹#›</a:t>
            </a:fld>
            <a:endParaRPr lang="en-IN"/>
          </a:p>
        </p:txBody>
      </p:sp>
    </p:spTree>
    <p:extLst>
      <p:ext uri="{BB962C8B-B14F-4D97-AF65-F5344CB8AC3E}">
        <p14:creationId xmlns:p14="http://schemas.microsoft.com/office/powerpoint/2010/main" xmlns="" val="16780276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51DCF4D-CE48-4D84-9EFC-CC90130C1D05}" type="datetimeFigureOut">
              <a:rPr lang="en-US" smtClean="0"/>
              <a:pPr/>
              <a:t>9/14/2017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26845-BB1E-493E-AFAE-B74074AF8FAD}" type="slidenum">
              <a:rPr lang="en-US" smtClean="0"/>
              <a:pPr/>
              <a:t>‹#›</a:t>
            </a:fld>
            <a:endParaRPr lang="en-US"/>
          </a:p>
        </p:txBody>
      </p:sp>
    </p:spTree>
    <p:extLst>
      <p:ext uri="{BB962C8B-B14F-4D97-AF65-F5344CB8AC3E}">
        <p14:creationId xmlns:p14="http://schemas.microsoft.com/office/powerpoint/2010/main" xmlns="" val="1546414929"/>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1DCF4D-CE48-4D84-9EFC-CC90130C1D05}" type="datetimeFigureOut">
              <a:rPr lang="en-US" smtClean="0"/>
              <a:pPr/>
              <a:t>9/14/2017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26845-BB1E-493E-AFAE-B74074AF8FAD}" type="slidenum">
              <a:rPr lang="en-US" smtClean="0"/>
              <a:pPr/>
              <a:t>‹#›</a:t>
            </a:fld>
            <a:endParaRPr lang="en-US"/>
          </a:p>
        </p:txBody>
      </p:sp>
    </p:spTree>
    <p:extLst>
      <p:ext uri="{BB962C8B-B14F-4D97-AF65-F5344CB8AC3E}">
        <p14:creationId xmlns:p14="http://schemas.microsoft.com/office/powerpoint/2010/main" xmlns="" val="3857141224"/>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1DCF4D-CE48-4D84-9EFC-CC90130C1D05}" type="datetimeFigureOut">
              <a:rPr lang="en-US" smtClean="0"/>
              <a:pPr/>
              <a:t>9/14/2017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26845-BB1E-493E-AFAE-B74074AF8FAD}" type="slidenum">
              <a:rPr lang="en-US" smtClean="0"/>
              <a:pPr/>
              <a:t>‹#›</a:t>
            </a:fld>
            <a:endParaRPr lang="en-US"/>
          </a:p>
        </p:txBody>
      </p:sp>
    </p:spTree>
    <p:extLst>
      <p:ext uri="{BB962C8B-B14F-4D97-AF65-F5344CB8AC3E}">
        <p14:creationId xmlns:p14="http://schemas.microsoft.com/office/powerpoint/2010/main" xmlns="" val="3113969678"/>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51DCF4D-CE48-4D84-9EFC-CC90130C1D05}" type="datetimeFigureOut">
              <a:rPr lang="en-US" smtClean="0"/>
              <a:pPr/>
              <a:t>9/14/2017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526845-BB1E-493E-AFAE-B74074AF8FAD}" type="slidenum">
              <a:rPr lang="en-US" smtClean="0"/>
              <a:pPr/>
              <a:t>‹#›</a:t>
            </a:fld>
            <a:endParaRPr lang="en-US"/>
          </a:p>
        </p:txBody>
      </p:sp>
    </p:spTree>
    <p:extLst>
      <p:ext uri="{BB962C8B-B14F-4D97-AF65-F5344CB8AC3E}">
        <p14:creationId xmlns:p14="http://schemas.microsoft.com/office/powerpoint/2010/main" xmlns="" val="1640520310"/>
      </p:ext>
    </p:extLst>
  </p:cSld>
  <p:clrMapOvr>
    <a:masterClrMapping/>
  </p:clrMapOvr>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51DCF4D-CE48-4D84-9EFC-CC90130C1D05}" type="datetimeFigureOut">
              <a:rPr lang="en-US" smtClean="0"/>
              <a:pPr/>
              <a:t>9/14/2017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526845-BB1E-493E-AFAE-B74074AF8FAD}" type="slidenum">
              <a:rPr lang="en-US" smtClean="0"/>
              <a:pPr/>
              <a:t>‹#›</a:t>
            </a:fld>
            <a:endParaRPr lang="en-US"/>
          </a:p>
        </p:txBody>
      </p:sp>
    </p:spTree>
    <p:extLst>
      <p:ext uri="{BB962C8B-B14F-4D97-AF65-F5344CB8AC3E}">
        <p14:creationId xmlns:p14="http://schemas.microsoft.com/office/powerpoint/2010/main" xmlns="" val="1423396574"/>
      </p:ext>
    </p:extLst>
  </p:cSld>
  <p:clrMapOvr>
    <a:masterClrMapping/>
  </p:clrMapOvr>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fontAlgn="base">
              <a:spcBef>
                <a:spcPct val="0"/>
              </a:spcBef>
              <a:spcAft>
                <a:spcPct val="0"/>
              </a:spcAft>
              <a:defRPr/>
            </a:pPr>
            <a:endParaRPr lang="en-US" sz="1200" b="1">
              <a:solidFill>
                <a:srgbClr val="FF3300"/>
              </a:solidFill>
              <a:ea typeface="MS PGothic" panose="020B0600070205080204" pitchFamily="34" charset="-128"/>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en-US" sz="1200" b="1">
              <a:solidFill>
                <a:srgbClr val="FF3300"/>
              </a:solidFill>
              <a:ea typeface="MS PGothic" panose="020B0600070205080204" pitchFamily="34" charset="-128"/>
            </a:endParaRPr>
          </a:p>
        </p:txBody>
      </p:sp>
      <p:sp>
        <p:nvSpPr>
          <p:cNvPr id="5" name="Slide Number Placeholder 4"/>
          <p:cNvSpPr>
            <a:spLocks noGrp="1"/>
          </p:cNvSpPr>
          <p:nvPr>
            <p:ph type="sldNum" sz="quarter" idx="12"/>
          </p:nvPr>
        </p:nvSpPr>
        <p:spPr/>
        <p:txBody>
          <a:bodyPr/>
          <a:lstStyle/>
          <a:p>
            <a:pPr fontAlgn="base">
              <a:spcBef>
                <a:spcPct val="0"/>
              </a:spcBef>
              <a:spcAft>
                <a:spcPct val="0"/>
              </a:spcAft>
            </a:pPr>
            <a:fld id="{4F576264-3E9A-4795-9CF0-2D86C31EA6D4}" type="slidenum">
              <a:rPr lang="en-US" altLang="en-US" sz="1200" b="1" smtClean="0">
                <a:solidFill>
                  <a:srgbClr val="FF3300"/>
                </a:solidFill>
                <a:latin typeface="Arial" panose="020B0604020202020204" pitchFamily="34" charset="0"/>
                <a:ea typeface="MS PGothic" panose="020B0600070205080204" pitchFamily="34" charset="-128"/>
              </a:rPr>
              <a:pPr fontAlgn="base">
                <a:spcBef>
                  <a:spcPct val="0"/>
                </a:spcBef>
                <a:spcAft>
                  <a:spcPct val="0"/>
                </a:spcAft>
              </a:pPr>
              <a:t>‹#›</a:t>
            </a:fld>
            <a:endParaRPr lang="en-US" altLang="en-US" sz="1200" b="1">
              <a:solidFill>
                <a:srgbClr val="FF3300"/>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xmlns="" val="3175257992"/>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base">
              <a:spcBef>
                <a:spcPct val="0"/>
              </a:spcBef>
              <a:spcAft>
                <a:spcPct val="0"/>
              </a:spcAft>
              <a:defRPr/>
            </a:pPr>
            <a:endParaRPr lang="en-US" sz="1200" b="1">
              <a:solidFill>
                <a:srgbClr val="FF3300"/>
              </a:solidFill>
              <a:ea typeface="MS PGothic" panose="020B0600070205080204" pitchFamily="34" charset="-128"/>
            </a:endParaRPr>
          </a:p>
        </p:txBody>
      </p:sp>
      <p:sp>
        <p:nvSpPr>
          <p:cNvPr id="3" name="Footer Placeholder 2"/>
          <p:cNvSpPr>
            <a:spLocks noGrp="1"/>
          </p:cNvSpPr>
          <p:nvPr>
            <p:ph type="ftr" sz="quarter" idx="11"/>
          </p:nvPr>
        </p:nvSpPr>
        <p:spPr/>
        <p:txBody>
          <a:bodyPr/>
          <a:lstStyle/>
          <a:p>
            <a:pPr fontAlgn="base">
              <a:spcBef>
                <a:spcPct val="0"/>
              </a:spcBef>
              <a:spcAft>
                <a:spcPct val="0"/>
              </a:spcAft>
              <a:defRPr/>
            </a:pPr>
            <a:endParaRPr lang="en-US" sz="1200" b="1">
              <a:solidFill>
                <a:srgbClr val="FF3300"/>
              </a:solidFill>
              <a:ea typeface="MS PGothic" panose="020B0600070205080204" pitchFamily="34" charset="-128"/>
            </a:endParaRPr>
          </a:p>
        </p:txBody>
      </p:sp>
      <p:sp>
        <p:nvSpPr>
          <p:cNvPr id="4" name="Slide Number Placeholder 3"/>
          <p:cNvSpPr>
            <a:spLocks noGrp="1"/>
          </p:cNvSpPr>
          <p:nvPr>
            <p:ph type="sldNum" sz="quarter" idx="12"/>
          </p:nvPr>
        </p:nvSpPr>
        <p:spPr/>
        <p:txBody>
          <a:bodyPr/>
          <a:lstStyle/>
          <a:p>
            <a:pPr fontAlgn="base">
              <a:spcBef>
                <a:spcPct val="0"/>
              </a:spcBef>
              <a:spcAft>
                <a:spcPct val="0"/>
              </a:spcAft>
            </a:pPr>
            <a:fld id="{1DF24239-2F37-44AB-90C6-C2535741FB5B}" type="slidenum">
              <a:rPr lang="en-US" altLang="en-US" sz="1200" b="1" smtClean="0">
                <a:solidFill>
                  <a:srgbClr val="FF3300"/>
                </a:solidFill>
                <a:latin typeface="Arial" panose="020B0604020202020204" pitchFamily="34" charset="0"/>
                <a:ea typeface="MS PGothic" panose="020B0600070205080204" pitchFamily="34" charset="-128"/>
              </a:rPr>
              <a:pPr fontAlgn="base">
                <a:spcBef>
                  <a:spcPct val="0"/>
                </a:spcBef>
                <a:spcAft>
                  <a:spcPct val="0"/>
                </a:spcAft>
              </a:pPr>
              <a:t>‹#›</a:t>
            </a:fld>
            <a:endParaRPr lang="en-US" altLang="en-US" sz="1200" b="1">
              <a:solidFill>
                <a:srgbClr val="FF3300"/>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xmlns="" val="1985901867"/>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1DCF4D-CE48-4D84-9EFC-CC90130C1D05}" type="datetimeFigureOut">
              <a:rPr lang="en-US" smtClean="0"/>
              <a:pPr/>
              <a:t>9/14/2017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526845-BB1E-493E-AFAE-B74074AF8FAD}" type="slidenum">
              <a:rPr lang="en-US" smtClean="0"/>
              <a:pPr/>
              <a:t>‹#›</a:t>
            </a:fld>
            <a:endParaRPr lang="en-US"/>
          </a:p>
        </p:txBody>
      </p:sp>
    </p:spTree>
    <p:extLst>
      <p:ext uri="{BB962C8B-B14F-4D97-AF65-F5344CB8AC3E}">
        <p14:creationId xmlns:p14="http://schemas.microsoft.com/office/powerpoint/2010/main" xmlns="" val="3852104025"/>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2BC219BB-5759-4A22-AECE-89B3BA34257C}" type="datetimeFigureOut">
              <a:rPr lang="en-IN" smtClean="0"/>
              <a:pPr/>
              <a:t>14-09-2017</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629F865-A056-45B1-B175-C83A8C488173}" type="slidenum">
              <a:rPr lang="en-IN" smtClean="0"/>
              <a:pPr/>
              <a:t>‹#›</a:t>
            </a:fld>
            <a:endParaRPr lang="en-IN"/>
          </a:p>
        </p:txBody>
      </p:sp>
      <p:pic>
        <p:nvPicPr>
          <p:cNvPr id="9218" name="Picture 2" descr="Haritika"/>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0020300" y="0"/>
            <a:ext cx="2171700" cy="1219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160540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1DCF4D-CE48-4D84-9EFC-CC90130C1D05}" type="datetimeFigureOut">
              <a:rPr lang="en-US" smtClean="0"/>
              <a:pPr/>
              <a:t>9/14/2017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526845-BB1E-493E-AFAE-B74074AF8FAD}" type="slidenum">
              <a:rPr lang="en-US" smtClean="0"/>
              <a:pPr/>
              <a:t>‹#›</a:t>
            </a:fld>
            <a:endParaRPr lang="en-US"/>
          </a:p>
        </p:txBody>
      </p:sp>
    </p:spTree>
    <p:extLst>
      <p:ext uri="{BB962C8B-B14F-4D97-AF65-F5344CB8AC3E}">
        <p14:creationId xmlns:p14="http://schemas.microsoft.com/office/powerpoint/2010/main" xmlns="" val="3330396516"/>
      </p:ext>
    </p:extLst>
  </p:cSld>
  <p:clrMapOvr>
    <a:masterClrMapping/>
  </p:clrMapOvr>
  <p:hf sldNum="0" hd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sz="1200" b="1">
              <a:solidFill>
                <a:srgbClr val="FF3300"/>
              </a:solidFill>
              <a:ea typeface="MS PGothic" panose="020B0600070205080204" pitchFamily="34" charset="-128"/>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sz="1200" b="1">
              <a:solidFill>
                <a:srgbClr val="FF3300"/>
              </a:solidFill>
              <a:ea typeface="MS PGothic" panose="020B0600070205080204" pitchFamily="34" charset="-128"/>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D640DDB0-D21B-496F-ABB8-61182B67CF85}" type="slidenum">
              <a:rPr lang="en-US" altLang="en-US" sz="1200" b="1" smtClean="0">
                <a:solidFill>
                  <a:srgbClr val="FF3300"/>
                </a:solidFill>
                <a:latin typeface="Arial" panose="020B0604020202020204" pitchFamily="34" charset="0"/>
                <a:ea typeface="MS PGothic" panose="020B0600070205080204" pitchFamily="34" charset="-128"/>
              </a:rPr>
              <a:pPr fontAlgn="base">
                <a:spcBef>
                  <a:spcPct val="0"/>
                </a:spcBef>
                <a:spcAft>
                  <a:spcPct val="0"/>
                </a:spcAft>
              </a:pPr>
              <a:t>‹#›</a:t>
            </a:fld>
            <a:endParaRPr lang="en-US" altLang="en-US" sz="1200" b="1">
              <a:solidFill>
                <a:srgbClr val="FF3300"/>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xmlns="" val="3410900701"/>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1DCF4D-CE48-4D84-9EFC-CC90130C1D05}" type="datetimeFigureOut">
              <a:rPr lang="en-US" smtClean="0"/>
              <a:pPr/>
              <a:t>9/14/2017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526845-BB1E-493E-AFAE-B74074AF8FAD}" type="slidenum">
              <a:rPr lang="en-US" smtClean="0"/>
              <a:pPr/>
              <a:t>‹#›</a:t>
            </a:fld>
            <a:endParaRPr lang="en-US"/>
          </a:p>
        </p:txBody>
      </p:sp>
    </p:spTree>
    <p:extLst>
      <p:ext uri="{BB962C8B-B14F-4D97-AF65-F5344CB8AC3E}">
        <p14:creationId xmlns:p14="http://schemas.microsoft.com/office/powerpoint/2010/main" xmlns="" val="1860065822"/>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BC219BB-5759-4A22-AECE-89B3BA34257C}" type="datetimeFigureOut">
              <a:rPr lang="en-IN" smtClean="0"/>
              <a:pPr/>
              <a:t>14-09-2017</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629F865-A056-45B1-B175-C83A8C488173}" type="slidenum">
              <a:rPr lang="en-IN" smtClean="0"/>
              <a:pPr/>
              <a:t>‹#›</a:t>
            </a:fld>
            <a:endParaRPr lang="en-IN"/>
          </a:p>
        </p:txBody>
      </p:sp>
    </p:spTree>
    <p:extLst>
      <p:ext uri="{BB962C8B-B14F-4D97-AF65-F5344CB8AC3E}">
        <p14:creationId xmlns:p14="http://schemas.microsoft.com/office/powerpoint/2010/main" xmlns="" val="3369586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2BC219BB-5759-4A22-AECE-89B3BA34257C}" type="datetimeFigureOut">
              <a:rPr lang="en-IN" smtClean="0"/>
              <a:pPr/>
              <a:t>14-09-2017</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D629F865-A056-45B1-B175-C83A8C488173}" type="slidenum">
              <a:rPr lang="en-IN" smtClean="0"/>
              <a:pPr/>
              <a:t>‹#›</a:t>
            </a:fld>
            <a:endParaRPr lang="en-IN"/>
          </a:p>
        </p:txBody>
      </p:sp>
      <p:pic>
        <p:nvPicPr>
          <p:cNvPr id="11266" name="Picture 2" descr="Haritika"/>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0020300" y="104481"/>
            <a:ext cx="2171700" cy="1219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90284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2BC219BB-5759-4A22-AECE-89B3BA34257C}" type="datetimeFigureOut">
              <a:rPr lang="en-IN" smtClean="0"/>
              <a:pPr/>
              <a:t>14-09-2017</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D629F865-A056-45B1-B175-C83A8C488173}" type="slidenum">
              <a:rPr lang="en-IN" smtClean="0"/>
              <a:pPr/>
              <a:t>‹#›</a:t>
            </a:fld>
            <a:endParaRPr lang="en-IN"/>
          </a:p>
        </p:txBody>
      </p:sp>
      <p:pic>
        <p:nvPicPr>
          <p:cNvPr id="12290" name="Picture 2" descr="Haritika"/>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0020300" y="54770"/>
            <a:ext cx="2171700" cy="1219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1377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2BC219BB-5759-4A22-AECE-89B3BA34257C}" type="datetimeFigureOut">
              <a:rPr lang="en-IN" smtClean="0"/>
              <a:pPr/>
              <a:t>14-09-2017</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D629F865-A056-45B1-B175-C83A8C488173}" type="slidenum">
              <a:rPr lang="en-IN" smtClean="0"/>
              <a:pPr/>
              <a:t>‹#›</a:t>
            </a:fld>
            <a:endParaRPr lang="en-IN"/>
          </a:p>
        </p:txBody>
      </p:sp>
      <p:pic>
        <p:nvPicPr>
          <p:cNvPr id="13314" name="Picture 2" descr="Haritika"/>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9982200" y="95053"/>
            <a:ext cx="2171700" cy="1219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89484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C219BB-5759-4A22-AECE-89B3BA34257C}" type="datetimeFigureOut">
              <a:rPr lang="en-IN" smtClean="0"/>
              <a:pPr/>
              <a:t>14-09-2017</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D629F865-A056-45B1-B175-C83A8C488173}" type="slidenum">
              <a:rPr lang="en-IN" smtClean="0"/>
              <a:pPr/>
              <a:t>‹#›</a:t>
            </a:fld>
            <a:endParaRPr lang="en-IN"/>
          </a:p>
        </p:txBody>
      </p:sp>
    </p:spTree>
    <p:extLst>
      <p:ext uri="{BB962C8B-B14F-4D97-AF65-F5344CB8AC3E}">
        <p14:creationId xmlns:p14="http://schemas.microsoft.com/office/powerpoint/2010/main" xmlns="" val="1058306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BC219BB-5759-4A22-AECE-89B3BA34257C}" type="datetimeFigureOut">
              <a:rPr lang="en-IN" smtClean="0"/>
              <a:pPr/>
              <a:t>14-09-2017</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D629F865-A056-45B1-B175-C83A8C488173}" type="slidenum">
              <a:rPr lang="en-IN" smtClean="0"/>
              <a:pPr/>
              <a:t>‹#›</a:t>
            </a:fld>
            <a:endParaRPr lang="en-IN"/>
          </a:p>
        </p:txBody>
      </p:sp>
      <p:pic>
        <p:nvPicPr>
          <p:cNvPr id="14338" name="Picture 2" descr="Haritika"/>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9982200" y="130175"/>
            <a:ext cx="2171700" cy="1219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91817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BC219BB-5759-4A22-AECE-89B3BA34257C}" type="datetimeFigureOut">
              <a:rPr lang="en-IN" smtClean="0"/>
              <a:pPr/>
              <a:t>14-09-2017</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D629F865-A056-45B1-B175-C83A8C488173}" type="slidenum">
              <a:rPr lang="en-IN" smtClean="0"/>
              <a:pPr/>
              <a:t>‹#›</a:t>
            </a:fld>
            <a:endParaRPr lang="en-IN"/>
          </a:p>
        </p:txBody>
      </p:sp>
      <p:pic>
        <p:nvPicPr>
          <p:cNvPr id="16386" name="Picture 2" descr="Haritika"/>
          <p:cNvPicPr>
            <a:picLocks noChangeAspect="1" noChangeArrowheads="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9965246" y="130175"/>
            <a:ext cx="2171700" cy="1219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35336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C219BB-5759-4A22-AECE-89B3BA34257C}" type="datetimeFigureOut">
              <a:rPr lang="en-IN" smtClean="0"/>
              <a:pPr/>
              <a:t>14-09-2017</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29F865-A056-45B1-B175-C83A8C488173}" type="slidenum">
              <a:rPr lang="en-IN" smtClean="0"/>
              <a:pPr/>
              <a:t>‹#›</a:t>
            </a:fld>
            <a:endParaRPr lang="en-IN"/>
          </a:p>
        </p:txBody>
      </p:sp>
    </p:spTree>
    <p:extLst>
      <p:ext uri="{BB962C8B-B14F-4D97-AF65-F5344CB8AC3E}">
        <p14:creationId xmlns:p14="http://schemas.microsoft.com/office/powerpoint/2010/main" xmlns="" val="35672225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1DCF4D-CE48-4D84-9EFC-CC90130C1D05}" type="datetimeFigureOut">
              <a:rPr lang="en-US" smtClean="0"/>
              <a:pPr/>
              <a:t>9/14/2017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526845-BB1E-493E-AFAE-B74074AF8FAD}" type="slidenum">
              <a:rPr lang="en-US" smtClean="0"/>
              <a:pPr/>
              <a:t>‹#›</a:t>
            </a:fld>
            <a:endParaRPr lang="en-US"/>
          </a:p>
        </p:txBody>
      </p:sp>
      <p:pic>
        <p:nvPicPr>
          <p:cNvPr id="7" name="Picture 7" descr="Anandana logo.jpg"/>
          <p:cNvPicPr>
            <a:picLocks noChangeAspect="1"/>
          </p:cNvPicPr>
          <p:nvPr userDrawn="1"/>
        </p:nvPicPr>
        <p:blipFill>
          <a:blip r:embed="rId13">
            <a:extLst>
              <a:ext uri="{28A0092B-C50C-407E-A947-70E740481C1C}">
                <a14:useLocalDpi xmlns:a14="http://schemas.microsoft.com/office/drawing/2010/main" xmlns="" val="0"/>
              </a:ext>
            </a:extLst>
          </a:blip>
          <a:srcRect/>
          <a:stretch>
            <a:fillRect/>
          </a:stretch>
        </p:blipFill>
        <p:spPr bwMode="auto">
          <a:xfrm>
            <a:off x="9192685" y="6019800"/>
            <a:ext cx="2999316"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8185627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customXml" Target="../ink/ink12.xml"/><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customXml" Target="../ink/ink9.xml"/><Relationship Id="rId1" Type="http://schemas.openxmlformats.org/officeDocument/2006/relationships/slideLayout" Target="../slideLayouts/slideLayout2.xml"/><Relationship Id="rId6" Type="http://schemas.openxmlformats.org/officeDocument/2006/relationships/customXml" Target="../ink/ink11.xml"/><Relationship Id="rId5" Type="http://schemas.openxmlformats.org/officeDocument/2006/relationships/image" Target="../media/image44.png"/><Relationship Id="rId4" Type="http://schemas.openxmlformats.org/officeDocument/2006/relationships/customXml" Target="../ink/ink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11.png"/><Relationship Id="rId3" Type="http://schemas.openxmlformats.org/officeDocument/2006/relationships/image" Target="../media/image8.jpeg"/><Relationship Id="rId7" Type="http://schemas.openxmlformats.org/officeDocument/2006/relationships/image" Target="../media/image10.png"/><Relationship Id="rId12" Type="http://schemas.openxmlformats.org/officeDocument/2006/relationships/customXml" Target="../ink/ink7.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customXml" Target="../ink/ink6.xml"/><Relationship Id="rId5" Type="http://schemas.openxmlformats.org/officeDocument/2006/relationships/image" Target="../media/image9.png"/><Relationship Id="rId10" Type="http://schemas.openxmlformats.org/officeDocument/2006/relationships/customXml" Target="../ink/ink5.xml"/><Relationship Id="rId4" Type="http://schemas.openxmlformats.org/officeDocument/2006/relationships/customXml" Target="../ink/ink1.xml"/><Relationship Id="rId9" Type="http://schemas.openxmlformats.org/officeDocument/2006/relationships/customXml" Target="../ink/ink4.xml"/></Relationships>
</file>

<file path=ppt/slides/_rels/slide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customXml" Target="../ink/ink8.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639" y="906625"/>
            <a:ext cx="9581932" cy="4064171"/>
          </a:xfrm>
        </p:spPr>
        <p:txBody>
          <a:bodyPr>
            <a:normAutofit fontScale="90000"/>
          </a:bodyPr>
          <a:lstStyle/>
          <a:p>
            <a:pPr algn="l"/>
            <a:r>
              <a:rPr lang="en-IN" sz="4900" b="1" dirty="0"/>
              <a:t/>
            </a:r>
            <a:br>
              <a:rPr lang="en-IN" sz="4900" b="1" dirty="0"/>
            </a:br>
            <a:r>
              <a:rPr lang="en-IN" sz="4900" b="1" dirty="0"/>
              <a:t/>
            </a:r>
            <a:br>
              <a:rPr lang="en-IN" sz="4900" b="1" dirty="0"/>
            </a:br>
            <a:r>
              <a:rPr lang="en-IN" sz="4900" b="1" dirty="0"/>
              <a:t/>
            </a:r>
            <a:br>
              <a:rPr lang="en-IN" sz="4900" b="1" dirty="0"/>
            </a:br>
            <a:r>
              <a:rPr lang="en-IN" sz="4900" b="1" dirty="0"/>
              <a:t/>
            </a:r>
            <a:br>
              <a:rPr lang="en-IN" sz="4900" b="1" dirty="0"/>
            </a:br>
            <a:r>
              <a:rPr lang="en-IN" sz="4900" b="1" dirty="0"/>
              <a:t/>
            </a:r>
            <a:br>
              <a:rPr lang="en-IN" sz="4900" b="1" dirty="0"/>
            </a:br>
            <a:r>
              <a:rPr lang="en-IN" sz="4900" b="1" dirty="0"/>
              <a:t>Convergence for development</a:t>
            </a:r>
            <a:r>
              <a:rPr lang="en-IN" sz="3200" b="1" dirty="0"/>
              <a:t/>
            </a:r>
            <a:br>
              <a:rPr lang="en-IN" sz="3200" b="1" dirty="0"/>
            </a:br>
            <a:r>
              <a:rPr lang="en-IN" sz="3200" b="1" dirty="0"/>
              <a:t/>
            </a:r>
            <a:br>
              <a:rPr lang="en-IN" sz="3200" b="1" dirty="0"/>
            </a:br>
            <a:r>
              <a:rPr lang="en-IN" sz="3600" b="1" dirty="0"/>
              <a:t>Integrating </a:t>
            </a:r>
            <a:br>
              <a:rPr lang="en-IN" sz="3600" b="1" dirty="0"/>
            </a:br>
            <a:r>
              <a:rPr lang="en-IN" sz="3600" b="1" dirty="0"/>
              <a:t/>
            </a:r>
            <a:br>
              <a:rPr lang="en-IN" sz="3600" b="1" dirty="0"/>
            </a:br>
            <a:r>
              <a:rPr lang="en-IN" sz="3200" b="1" dirty="0">
                <a:solidFill>
                  <a:schemeClr val="accent6">
                    <a:lumMod val="75000"/>
                  </a:schemeClr>
                </a:solidFill>
                <a:latin typeface="Agency FB" panose="020B0503020202020204" pitchFamily="34" charset="0"/>
              </a:rPr>
              <a:t>Safe Water Access +</a:t>
            </a:r>
            <a:br>
              <a:rPr lang="en-IN" sz="3200" b="1" dirty="0">
                <a:solidFill>
                  <a:schemeClr val="accent6">
                    <a:lumMod val="75000"/>
                  </a:schemeClr>
                </a:solidFill>
                <a:latin typeface="Agency FB" panose="020B0503020202020204" pitchFamily="34" charset="0"/>
              </a:rPr>
            </a:br>
            <a:r>
              <a:rPr lang="en-IN" sz="3200" b="1" dirty="0">
                <a:solidFill>
                  <a:schemeClr val="accent6">
                    <a:lumMod val="75000"/>
                  </a:schemeClr>
                </a:solidFill>
                <a:latin typeface="Agency FB" panose="020B0503020202020204" pitchFamily="34" charset="0"/>
              </a:rPr>
              <a:t>Water Harvesting Initiatives +</a:t>
            </a:r>
            <a:br>
              <a:rPr lang="en-IN" sz="3200" b="1" dirty="0">
                <a:solidFill>
                  <a:schemeClr val="accent6">
                    <a:lumMod val="75000"/>
                  </a:schemeClr>
                </a:solidFill>
                <a:latin typeface="Agency FB" panose="020B0503020202020204" pitchFamily="34" charset="0"/>
              </a:rPr>
            </a:br>
            <a:r>
              <a:rPr lang="en-IN" sz="3200" b="1" dirty="0">
                <a:solidFill>
                  <a:schemeClr val="accent6">
                    <a:lumMod val="75000"/>
                  </a:schemeClr>
                </a:solidFill>
                <a:latin typeface="Agency FB" panose="020B0503020202020204" pitchFamily="34" charset="0"/>
              </a:rPr>
              <a:t>Sustainable livelihood +</a:t>
            </a:r>
            <a:br>
              <a:rPr lang="en-IN" sz="3200" b="1" dirty="0">
                <a:solidFill>
                  <a:schemeClr val="accent6">
                    <a:lumMod val="75000"/>
                  </a:schemeClr>
                </a:solidFill>
                <a:latin typeface="Agency FB" panose="020B0503020202020204" pitchFamily="34" charset="0"/>
              </a:rPr>
            </a:br>
            <a:r>
              <a:rPr lang="en-IN" sz="3200" b="1" dirty="0">
                <a:solidFill>
                  <a:schemeClr val="accent6">
                    <a:lumMod val="75000"/>
                  </a:schemeClr>
                </a:solidFill>
                <a:latin typeface="Agency FB" panose="020B0503020202020204" pitchFamily="34" charset="0"/>
              </a:rPr>
              <a:t>Improved ecological balance and biodiversity </a:t>
            </a:r>
            <a:br>
              <a:rPr lang="en-IN" sz="3200" b="1" dirty="0">
                <a:solidFill>
                  <a:schemeClr val="accent6">
                    <a:lumMod val="75000"/>
                  </a:schemeClr>
                </a:solidFill>
                <a:latin typeface="Agency FB" panose="020B0503020202020204" pitchFamily="34" charset="0"/>
              </a:rPr>
            </a:br>
            <a:r>
              <a:rPr lang="en-IN" sz="3200" b="1" dirty="0">
                <a:solidFill>
                  <a:schemeClr val="accent6">
                    <a:lumMod val="75000"/>
                  </a:schemeClr>
                </a:solidFill>
                <a:latin typeface="Agency FB" panose="020B0503020202020204" pitchFamily="34" charset="0"/>
              </a:rPr>
              <a:t/>
            </a:r>
            <a:br>
              <a:rPr lang="en-IN" sz="3200" b="1" dirty="0">
                <a:solidFill>
                  <a:schemeClr val="accent6">
                    <a:lumMod val="75000"/>
                  </a:schemeClr>
                </a:solidFill>
                <a:latin typeface="Agency FB" panose="020B0503020202020204" pitchFamily="34" charset="0"/>
              </a:rPr>
            </a:br>
            <a:r>
              <a:rPr lang="en-IN" sz="3200" b="1" dirty="0"/>
              <a:t>for model villages and area </a:t>
            </a:r>
            <a:br>
              <a:rPr lang="en-IN" sz="3200" b="1" dirty="0"/>
            </a:br>
            <a:r>
              <a:rPr lang="en-IN" sz="3200" b="1" dirty="0"/>
              <a:t>development program</a:t>
            </a:r>
          </a:p>
        </p:txBody>
      </p:sp>
      <p:sp>
        <p:nvSpPr>
          <p:cNvPr id="3" name="Text Placeholder 2"/>
          <p:cNvSpPr>
            <a:spLocks noGrp="1"/>
          </p:cNvSpPr>
          <p:nvPr>
            <p:ph type="body" idx="1"/>
          </p:nvPr>
        </p:nvSpPr>
        <p:spPr>
          <a:xfrm>
            <a:off x="269639" y="5094074"/>
            <a:ext cx="10515600" cy="1500187"/>
          </a:xfrm>
        </p:spPr>
        <p:txBody>
          <a:bodyPr>
            <a:noAutofit/>
          </a:bodyPr>
          <a:lstStyle/>
          <a:p>
            <a:r>
              <a:rPr lang="en-IN" sz="1800" b="1" dirty="0"/>
              <a:t>Presented by – </a:t>
            </a:r>
          </a:p>
          <a:p>
            <a:r>
              <a:rPr lang="en-IN" sz="1800" dirty="0" err="1" smtClean="0"/>
              <a:t>Avani</a:t>
            </a:r>
            <a:r>
              <a:rPr lang="en-IN" sz="1800" dirty="0" smtClean="0"/>
              <a:t> Mohan Singh, </a:t>
            </a:r>
          </a:p>
          <a:p>
            <a:r>
              <a:rPr lang="en-IN" sz="1800" dirty="0" err="1" smtClean="0"/>
              <a:t>Haritika</a:t>
            </a:r>
            <a:r>
              <a:rPr lang="en-IN" sz="1800" dirty="0" smtClean="0"/>
              <a:t> </a:t>
            </a:r>
            <a:r>
              <a:rPr lang="en-IN" sz="1800" dirty="0"/>
              <a:t>– Jhansi</a:t>
            </a:r>
          </a:p>
          <a:p>
            <a:endParaRPr lang="en-IN" sz="1800" dirty="0"/>
          </a:p>
        </p:txBody>
      </p:sp>
      <p:pic>
        <p:nvPicPr>
          <p:cNvPr id="4" name="Picture 2" descr="Haritika"/>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776414" y="5234567"/>
            <a:ext cx="2171700" cy="121920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6459681" y="1589314"/>
            <a:ext cx="5046519" cy="3675754"/>
            <a:chOff x="6481452" y="1393371"/>
            <a:chExt cx="5046519" cy="3675754"/>
          </a:xfrm>
        </p:grpSpPr>
        <p:pic>
          <p:nvPicPr>
            <p:cNvPr id="5" name="Picture 11" descr="Description: H:\DCIM\102NIKON\DSCN9784.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481452" y="1393371"/>
              <a:ext cx="2363937" cy="176204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8" name="Picture 2" descr="DSCN748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9032049" y="1393371"/>
              <a:ext cx="2385866" cy="1762039"/>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9" name="Picture 4" descr="DSCN7458"/>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9029546" y="3136092"/>
              <a:ext cx="2498425" cy="19330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8" descr="Description: C:\Users\dell\Desktop\Doodala_Sambaraju1.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481454" y="3270015"/>
              <a:ext cx="2363936" cy="17826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grpSp>
    </p:spTree>
    <p:extLst>
      <p:ext uri="{BB962C8B-B14F-4D97-AF65-F5344CB8AC3E}">
        <p14:creationId xmlns:p14="http://schemas.microsoft.com/office/powerpoint/2010/main" xmlns="" val="31482290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486927"/>
            <a:ext cx="8237220" cy="1075055"/>
          </a:xfrm>
        </p:spPr>
        <p:txBody>
          <a:bodyPr/>
          <a:lstStyle/>
          <a:p>
            <a:r>
              <a:rPr lang="en-IN" dirty="0"/>
              <a:t>Convergence of activities</a:t>
            </a:r>
          </a:p>
        </p:txBody>
      </p:sp>
      <p:pic>
        <p:nvPicPr>
          <p:cNvPr id="5" name="Picture 4"/>
          <p:cNvPicPr>
            <a:picLocks noChangeAspect="1"/>
          </p:cNvPicPr>
          <p:nvPr/>
        </p:nvPicPr>
        <p:blipFill>
          <a:blip r:embed="rId3"/>
          <a:stretch>
            <a:fillRect/>
          </a:stretch>
        </p:blipFill>
        <p:spPr>
          <a:xfrm>
            <a:off x="952500" y="1476528"/>
            <a:ext cx="10832972" cy="4684241"/>
          </a:xfrm>
          <a:prstGeom prst="rect">
            <a:avLst/>
          </a:prstGeom>
        </p:spPr>
      </p:pic>
    </p:spTree>
    <p:extLst>
      <p:ext uri="{BB962C8B-B14F-4D97-AF65-F5344CB8AC3E}">
        <p14:creationId xmlns:p14="http://schemas.microsoft.com/office/powerpoint/2010/main" xmlns="" val="3862293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8623434" cy="847658"/>
          </a:xfrm>
        </p:spPr>
        <p:txBody>
          <a:bodyPr/>
          <a:lstStyle/>
          <a:p>
            <a:r>
              <a:rPr lang="en-IN" dirty="0"/>
              <a:t>Convergence of projects</a:t>
            </a:r>
          </a:p>
        </p:txBody>
      </p:sp>
      <p:graphicFrame>
        <p:nvGraphicFramePr>
          <p:cNvPr id="4" name="Table 3"/>
          <p:cNvGraphicFramePr>
            <a:graphicFrameLocks noGrp="1"/>
          </p:cNvGraphicFramePr>
          <p:nvPr>
            <p:extLst>
              <p:ext uri="{D42A27DB-BD31-4B8C-83A1-F6EECF244321}">
                <p14:modId xmlns:p14="http://schemas.microsoft.com/office/powerpoint/2010/main" xmlns="" val="1060968877"/>
              </p:ext>
            </p:extLst>
          </p:nvPr>
        </p:nvGraphicFramePr>
        <p:xfrm>
          <a:off x="838200" y="1289043"/>
          <a:ext cx="10178143" cy="4178313"/>
        </p:xfrm>
        <a:graphic>
          <a:graphicData uri="http://schemas.openxmlformats.org/drawingml/2006/table">
            <a:tbl>
              <a:tblPr firstRow="1" bandRow="1">
                <a:tableStyleId>{93296810-A885-4BE3-A3E7-6D5BEEA58F35}</a:tableStyleId>
              </a:tblPr>
              <a:tblGrid>
                <a:gridCol w="3130930">
                  <a:extLst>
                    <a:ext uri="{9D8B030D-6E8A-4147-A177-3AD203B41FA5}">
                      <a16:colId xmlns:a16="http://schemas.microsoft.com/office/drawing/2014/main" xmlns="" val="3074078981"/>
                    </a:ext>
                  </a:extLst>
                </a:gridCol>
                <a:gridCol w="2293425">
                  <a:extLst>
                    <a:ext uri="{9D8B030D-6E8A-4147-A177-3AD203B41FA5}">
                      <a16:colId xmlns:a16="http://schemas.microsoft.com/office/drawing/2014/main" xmlns="" val="3091153335"/>
                    </a:ext>
                  </a:extLst>
                </a:gridCol>
                <a:gridCol w="2376894">
                  <a:extLst>
                    <a:ext uri="{9D8B030D-6E8A-4147-A177-3AD203B41FA5}">
                      <a16:colId xmlns:a16="http://schemas.microsoft.com/office/drawing/2014/main" xmlns="" val="3951109535"/>
                    </a:ext>
                  </a:extLst>
                </a:gridCol>
                <a:gridCol w="2376894">
                  <a:extLst>
                    <a:ext uri="{9D8B030D-6E8A-4147-A177-3AD203B41FA5}">
                      <a16:colId xmlns:a16="http://schemas.microsoft.com/office/drawing/2014/main" xmlns="" val="2039869418"/>
                    </a:ext>
                  </a:extLst>
                </a:gridCol>
              </a:tblGrid>
              <a:tr h="727202">
                <a:tc>
                  <a:txBody>
                    <a:bodyPr/>
                    <a:lstStyle/>
                    <a:p>
                      <a:r>
                        <a:rPr lang="en-IN" sz="1400" dirty="0">
                          <a:effectLst/>
                        </a:rPr>
                        <a:t>River Basin</a:t>
                      </a:r>
                      <a:endParaRPr lang="en-IN" sz="1400" dirty="0">
                        <a:effectLst/>
                        <a:latin typeface="arial" panose="020B0604020202020204" pitchFamily="34" charset="0"/>
                      </a:endParaRPr>
                    </a:p>
                  </a:txBody>
                  <a:tcPr anchor="ctr"/>
                </a:tc>
                <a:tc>
                  <a:txBody>
                    <a:bodyPr/>
                    <a:lstStyle/>
                    <a:p>
                      <a:r>
                        <a:rPr lang="en-IN" sz="1400">
                          <a:effectLst/>
                        </a:rPr>
                        <a:t>Main Donors</a:t>
                      </a:r>
                      <a:endParaRPr lang="en-IN" sz="1400">
                        <a:effectLst/>
                        <a:latin typeface="arial" panose="020B0604020202020204" pitchFamily="34" charset="0"/>
                      </a:endParaRPr>
                    </a:p>
                  </a:txBody>
                  <a:tcPr anchor="ctr"/>
                </a:tc>
                <a:tc gridSpan="2">
                  <a:txBody>
                    <a:bodyPr/>
                    <a:lstStyle/>
                    <a:p>
                      <a:r>
                        <a:rPr lang="en-IN" sz="1400" dirty="0">
                          <a:effectLst/>
                        </a:rPr>
                        <a:t>Convergence with other organisation</a:t>
                      </a:r>
                      <a:endParaRPr lang="en-IN" sz="1400" dirty="0">
                        <a:effectLst/>
                        <a:latin typeface="arial" panose="020B0604020202020204" pitchFamily="34" charset="0"/>
                      </a:endParaRPr>
                    </a:p>
                  </a:txBody>
                  <a:tcPr anchor="ctr"/>
                </a:tc>
                <a:tc hMerge="1">
                  <a:txBody>
                    <a:bodyPr/>
                    <a:lstStyle/>
                    <a:p>
                      <a:endParaRPr lang="en-IN"/>
                    </a:p>
                  </a:txBody>
                  <a:tcPr/>
                </a:tc>
                <a:extLst>
                  <a:ext uri="{0D108BD9-81ED-4DB2-BD59-A6C34878D82A}">
                    <a16:rowId xmlns:a16="http://schemas.microsoft.com/office/drawing/2014/main" xmlns="" val="709797617"/>
                  </a:ext>
                </a:extLst>
              </a:tr>
              <a:tr h="1798320">
                <a:tc>
                  <a:txBody>
                    <a:bodyPr/>
                    <a:lstStyle/>
                    <a:p>
                      <a:r>
                        <a:rPr lang="en-IN" sz="1800" b="1" dirty="0" err="1">
                          <a:effectLst/>
                        </a:rPr>
                        <a:t>Bhadar</a:t>
                      </a:r>
                      <a:r>
                        <a:rPr lang="en-IN" sz="1800" b="1" dirty="0">
                          <a:effectLst/>
                        </a:rPr>
                        <a:t> River Basin</a:t>
                      </a:r>
                      <a:endParaRPr lang="en-IN" sz="1800" b="1" dirty="0">
                        <a:effectLst/>
                        <a:latin typeface="arial" panose="020B0604020202020204" pitchFamily="34" charset="0"/>
                      </a:endParaRPr>
                    </a:p>
                  </a:txBody>
                  <a:tcPr anchor="ctr">
                    <a:solidFill>
                      <a:schemeClr val="bg1">
                        <a:lumMod val="95000"/>
                      </a:schemeClr>
                    </a:solidFill>
                  </a:tcPr>
                </a:tc>
                <a:tc>
                  <a:txBody>
                    <a:bodyPr/>
                    <a:lstStyle/>
                    <a:p>
                      <a:r>
                        <a:rPr lang="en-IN" sz="1800" dirty="0">
                          <a:effectLst/>
                        </a:rPr>
                        <a:t>Water Aid</a:t>
                      </a:r>
                      <a:endParaRPr lang="en-IN" sz="1800" dirty="0">
                        <a:effectLst/>
                        <a:latin typeface="arial" panose="020B0604020202020204" pitchFamily="34" charset="0"/>
                      </a:endParaRPr>
                    </a:p>
                  </a:txBody>
                  <a:tcPr anchor="ctr">
                    <a:solidFill>
                      <a:schemeClr val="bg1">
                        <a:lumMod val="95000"/>
                      </a:schemeClr>
                    </a:solidFill>
                  </a:tcPr>
                </a:tc>
                <a:tc>
                  <a:txBody>
                    <a:bodyPr/>
                    <a:lstStyle/>
                    <a:p>
                      <a:r>
                        <a:rPr lang="en-IN" sz="1600" dirty="0" err="1">
                          <a:effectLst/>
                        </a:rPr>
                        <a:t>Jila</a:t>
                      </a:r>
                      <a:r>
                        <a:rPr lang="en-IN" sz="1600" dirty="0">
                          <a:effectLst/>
                        </a:rPr>
                        <a:t> Panchayat Chhatarpur,</a:t>
                      </a:r>
                    </a:p>
                    <a:p>
                      <a:r>
                        <a:rPr lang="en-IN" sz="1600" dirty="0">
                          <a:effectLst/>
                        </a:rPr>
                        <a:t>The Nando </a:t>
                      </a:r>
                      <a:r>
                        <a:rPr lang="en-IN" sz="1600" dirty="0" err="1">
                          <a:effectLst/>
                        </a:rPr>
                        <a:t>peretti</a:t>
                      </a:r>
                      <a:r>
                        <a:rPr lang="en-IN" sz="1600" dirty="0">
                          <a:effectLst/>
                        </a:rPr>
                        <a:t> Foundation,</a:t>
                      </a:r>
                    </a:p>
                    <a:p>
                      <a:r>
                        <a:rPr lang="en-IN" sz="1600" dirty="0">
                          <a:effectLst/>
                        </a:rPr>
                        <a:t>One Day Wages,</a:t>
                      </a:r>
                    </a:p>
                    <a:p>
                      <a:r>
                        <a:rPr lang="en-IN" sz="1600" dirty="0">
                          <a:effectLst/>
                        </a:rPr>
                        <a:t>Water loo Foundation,</a:t>
                      </a:r>
                    </a:p>
                    <a:p>
                      <a:r>
                        <a:rPr lang="en-IN" sz="1600" dirty="0">
                          <a:effectLst/>
                        </a:rPr>
                        <a:t>District Poverty Initiative project,</a:t>
                      </a:r>
                      <a:endParaRPr lang="en-IN" sz="1600" dirty="0">
                        <a:effectLst/>
                        <a:latin typeface="arial" panose="020B0604020202020204" pitchFamily="34" charset="0"/>
                      </a:endParaRPr>
                    </a:p>
                  </a:txBody>
                  <a:tcPr anchor="ctr">
                    <a:solidFill>
                      <a:schemeClr val="bg1">
                        <a:lumMod val="95000"/>
                      </a:schemeClr>
                    </a:solidFill>
                  </a:tcPr>
                </a:tc>
                <a:tc>
                  <a:txBody>
                    <a:bodyPr/>
                    <a:lstStyle/>
                    <a:p>
                      <a:r>
                        <a:rPr lang="en-IN" sz="1600" dirty="0">
                          <a:effectLst/>
                        </a:rPr>
                        <a:t>MRDF, UK,</a:t>
                      </a:r>
                    </a:p>
                    <a:p>
                      <a:r>
                        <a:rPr lang="en-IN" sz="1600" dirty="0">
                          <a:effectLst/>
                        </a:rPr>
                        <a:t>Ryan's Well</a:t>
                      </a:r>
                      <a:r>
                        <a:rPr lang="en-IN" sz="1600" baseline="0" dirty="0">
                          <a:effectLst/>
                        </a:rPr>
                        <a:t> </a:t>
                      </a:r>
                      <a:r>
                        <a:rPr lang="en-IN" sz="1600" dirty="0">
                          <a:effectLst/>
                        </a:rPr>
                        <a:t>Foundation</a:t>
                      </a:r>
                    </a:p>
                    <a:p>
                      <a:r>
                        <a:rPr lang="en-IN" sz="1600" dirty="0" err="1">
                          <a:effectLst/>
                        </a:rPr>
                        <a:t>MNRE,Govt.of</a:t>
                      </a:r>
                      <a:r>
                        <a:rPr lang="en-IN" sz="1600" dirty="0">
                          <a:effectLst/>
                        </a:rPr>
                        <a:t> </a:t>
                      </a:r>
                      <a:r>
                        <a:rPr lang="en-IN" sz="1600" dirty="0" err="1">
                          <a:effectLst/>
                        </a:rPr>
                        <a:t>india</a:t>
                      </a:r>
                      <a:r>
                        <a:rPr lang="en-IN" sz="1600" dirty="0">
                          <a:effectLst/>
                        </a:rPr>
                        <a:t>,</a:t>
                      </a:r>
                    </a:p>
                    <a:p>
                      <a:r>
                        <a:rPr lang="en-IN" sz="1600" dirty="0" err="1">
                          <a:effectLst/>
                        </a:rPr>
                        <a:t>Norad</a:t>
                      </a:r>
                      <a:endParaRPr lang="en-IN" sz="1600" dirty="0">
                        <a:effectLst/>
                      </a:endParaRPr>
                    </a:p>
                    <a:p>
                      <a:endParaRPr lang="en-IN" sz="1600" dirty="0">
                        <a:effectLst/>
                        <a:latin typeface="arial" panose="020B0604020202020204" pitchFamily="34" charset="0"/>
                      </a:endParaRPr>
                    </a:p>
                  </a:txBody>
                  <a:tcPr anchor="ctr">
                    <a:solidFill>
                      <a:schemeClr val="bg1">
                        <a:lumMod val="95000"/>
                      </a:schemeClr>
                    </a:solidFill>
                  </a:tcPr>
                </a:tc>
                <a:extLst>
                  <a:ext uri="{0D108BD9-81ED-4DB2-BD59-A6C34878D82A}">
                    <a16:rowId xmlns:a16="http://schemas.microsoft.com/office/drawing/2014/main" xmlns="" val="3829619797"/>
                  </a:ext>
                </a:extLst>
              </a:tr>
              <a:tr h="712699">
                <a:tc>
                  <a:txBody>
                    <a:bodyPr/>
                    <a:lstStyle/>
                    <a:p>
                      <a:r>
                        <a:rPr lang="en-IN" sz="1800" b="1" dirty="0" err="1">
                          <a:effectLst/>
                        </a:rPr>
                        <a:t>Karpia</a:t>
                      </a:r>
                      <a:r>
                        <a:rPr lang="en-IN" sz="1800" b="1" dirty="0">
                          <a:effectLst/>
                        </a:rPr>
                        <a:t> River Basin</a:t>
                      </a:r>
                      <a:endParaRPr lang="en-IN" sz="1800" b="1" dirty="0">
                        <a:effectLst/>
                        <a:latin typeface="arial" panose="020B0604020202020204" pitchFamily="34" charset="0"/>
                      </a:endParaRPr>
                    </a:p>
                  </a:txBody>
                  <a:tcPr anchor="ctr">
                    <a:solidFill>
                      <a:schemeClr val="bg1">
                        <a:lumMod val="95000"/>
                      </a:schemeClr>
                    </a:solidFill>
                  </a:tcPr>
                </a:tc>
                <a:tc>
                  <a:txBody>
                    <a:bodyPr/>
                    <a:lstStyle/>
                    <a:p>
                      <a:r>
                        <a:rPr lang="en-IN" sz="1800" dirty="0">
                          <a:effectLst/>
                        </a:rPr>
                        <a:t>The Coca Cola India Foundation</a:t>
                      </a:r>
                      <a:endParaRPr lang="en-IN" sz="1800" dirty="0">
                        <a:effectLst/>
                        <a:latin typeface="arial" panose="020B0604020202020204" pitchFamily="34" charset="0"/>
                      </a:endParaRPr>
                    </a:p>
                  </a:txBody>
                  <a:tcPr anchor="ctr">
                    <a:solidFill>
                      <a:schemeClr val="bg1">
                        <a:lumMod val="95000"/>
                      </a:schemeClr>
                    </a:solidFill>
                  </a:tcPr>
                </a:tc>
                <a:tc>
                  <a:txBody>
                    <a:bodyPr/>
                    <a:lstStyle/>
                    <a:p>
                      <a:r>
                        <a:rPr lang="en-IN" sz="1600" dirty="0">
                          <a:effectLst/>
                        </a:rPr>
                        <a:t>Just A </a:t>
                      </a:r>
                      <a:r>
                        <a:rPr lang="en-IN" sz="1600" dirty="0" err="1">
                          <a:effectLst/>
                        </a:rPr>
                        <a:t>Drop,UK</a:t>
                      </a:r>
                      <a:r>
                        <a:rPr lang="en-IN" sz="1600" dirty="0">
                          <a:effectLst/>
                        </a:rPr>
                        <a:t>,</a:t>
                      </a:r>
                      <a:endParaRPr lang="en-IN" sz="1600" dirty="0">
                        <a:effectLst/>
                        <a:latin typeface="arial" panose="020B0604020202020204" pitchFamily="34" charset="0"/>
                      </a:endParaRPr>
                    </a:p>
                  </a:txBody>
                  <a:tcPr anchor="ctr">
                    <a:solidFill>
                      <a:schemeClr val="bg1">
                        <a:lumMod val="95000"/>
                      </a:schemeClr>
                    </a:solidFill>
                  </a:tcPr>
                </a:tc>
                <a:tc>
                  <a:txBody>
                    <a:bodyPr/>
                    <a:lstStyle/>
                    <a:p>
                      <a:r>
                        <a:rPr lang="en-IN" sz="1600" dirty="0">
                          <a:effectLst/>
                        </a:rPr>
                        <a:t>The Project </a:t>
                      </a:r>
                      <a:r>
                        <a:rPr lang="en-IN" sz="1600" dirty="0" err="1">
                          <a:effectLst/>
                        </a:rPr>
                        <a:t>Solution,US</a:t>
                      </a:r>
                      <a:r>
                        <a:rPr lang="en-IN" sz="1600" dirty="0">
                          <a:effectLst/>
                        </a:rPr>
                        <a:t>,</a:t>
                      </a:r>
                    </a:p>
                    <a:p>
                      <a:r>
                        <a:rPr lang="en-IN" sz="1600" dirty="0">
                          <a:effectLst/>
                        </a:rPr>
                        <a:t>MNRE, NORAD</a:t>
                      </a:r>
                      <a:endParaRPr lang="en-IN" sz="1600" dirty="0">
                        <a:effectLst/>
                        <a:latin typeface="arial" panose="020B0604020202020204" pitchFamily="34" charset="0"/>
                      </a:endParaRPr>
                    </a:p>
                  </a:txBody>
                  <a:tcPr anchor="ctr">
                    <a:solidFill>
                      <a:schemeClr val="bg1">
                        <a:lumMod val="95000"/>
                      </a:schemeClr>
                    </a:solidFill>
                  </a:tcPr>
                </a:tc>
                <a:extLst>
                  <a:ext uri="{0D108BD9-81ED-4DB2-BD59-A6C34878D82A}">
                    <a16:rowId xmlns:a16="http://schemas.microsoft.com/office/drawing/2014/main" xmlns="" val="4240832190"/>
                  </a:ext>
                </a:extLst>
              </a:tr>
              <a:tr h="940092">
                <a:tc>
                  <a:txBody>
                    <a:bodyPr/>
                    <a:lstStyle/>
                    <a:p>
                      <a:r>
                        <a:rPr lang="en-IN" sz="1800" b="1" dirty="0" err="1">
                          <a:effectLst/>
                        </a:rPr>
                        <a:t>Bannaie</a:t>
                      </a:r>
                      <a:r>
                        <a:rPr lang="en-IN" sz="1800" b="1" dirty="0">
                          <a:effectLst/>
                        </a:rPr>
                        <a:t> River Basin</a:t>
                      </a:r>
                      <a:endParaRPr lang="en-IN" sz="1800" b="1" dirty="0">
                        <a:effectLst/>
                        <a:latin typeface="arial" panose="020B0604020202020204" pitchFamily="34" charset="0"/>
                      </a:endParaRPr>
                    </a:p>
                  </a:txBody>
                  <a:tcPr anchor="ctr">
                    <a:solidFill>
                      <a:schemeClr val="bg1">
                        <a:lumMod val="95000"/>
                      </a:schemeClr>
                    </a:solidFill>
                  </a:tcPr>
                </a:tc>
                <a:tc>
                  <a:txBody>
                    <a:bodyPr/>
                    <a:lstStyle/>
                    <a:p>
                      <a:r>
                        <a:rPr lang="en-IN" sz="1800" dirty="0">
                          <a:effectLst/>
                        </a:rPr>
                        <a:t>The Coca Cola India </a:t>
                      </a:r>
                      <a:r>
                        <a:rPr lang="en-IN" sz="1800" dirty="0" err="1">
                          <a:effectLst/>
                        </a:rPr>
                        <a:t>Foundation,NABARD</a:t>
                      </a:r>
                      <a:endParaRPr lang="en-IN" sz="1800" dirty="0">
                        <a:effectLst/>
                        <a:latin typeface="arial" panose="020B0604020202020204" pitchFamily="34" charset="0"/>
                      </a:endParaRPr>
                    </a:p>
                  </a:txBody>
                  <a:tcPr anchor="ctr">
                    <a:solidFill>
                      <a:schemeClr val="bg1">
                        <a:lumMod val="95000"/>
                      </a:schemeClr>
                    </a:solidFill>
                  </a:tcPr>
                </a:tc>
                <a:tc>
                  <a:txBody>
                    <a:bodyPr/>
                    <a:lstStyle/>
                    <a:p>
                      <a:r>
                        <a:rPr lang="en-IN" sz="1600" dirty="0">
                          <a:effectLst/>
                        </a:rPr>
                        <a:t>Just A </a:t>
                      </a:r>
                      <a:r>
                        <a:rPr lang="en-IN" sz="1600" dirty="0" err="1">
                          <a:effectLst/>
                        </a:rPr>
                        <a:t>Drop,UK,One</a:t>
                      </a:r>
                      <a:r>
                        <a:rPr lang="en-IN" sz="1600" dirty="0">
                          <a:effectLst/>
                        </a:rPr>
                        <a:t> Prosper International </a:t>
                      </a:r>
                      <a:r>
                        <a:rPr lang="en-IN" sz="1600" dirty="0" err="1">
                          <a:effectLst/>
                        </a:rPr>
                        <a:t>canada</a:t>
                      </a:r>
                      <a:r>
                        <a:rPr lang="en-IN" sz="1600" dirty="0">
                          <a:effectLst/>
                        </a:rPr>
                        <a:t>,</a:t>
                      </a:r>
                      <a:endParaRPr lang="en-IN" sz="1600" dirty="0">
                        <a:effectLst/>
                        <a:latin typeface="arial" panose="020B0604020202020204" pitchFamily="34" charset="0"/>
                      </a:endParaRPr>
                    </a:p>
                  </a:txBody>
                  <a:tcPr anchor="ctr">
                    <a:solidFill>
                      <a:schemeClr val="bg1">
                        <a:lumMod val="95000"/>
                      </a:schemeClr>
                    </a:solidFill>
                  </a:tcPr>
                </a:tc>
                <a:tc>
                  <a:txBody>
                    <a:bodyPr/>
                    <a:lstStyle/>
                    <a:p>
                      <a:r>
                        <a:rPr lang="en-IN" sz="1600" dirty="0" err="1">
                          <a:effectLst/>
                        </a:rPr>
                        <a:t>SDTT,Give</a:t>
                      </a:r>
                      <a:r>
                        <a:rPr lang="en-IN" sz="1600" dirty="0">
                          <a:effectLst/>
                        </a:rPr>
                        <a:t> India Foundation</a:t>
                      </a:r>
                      <a:endParaRPr lang="en-IN" sz="1600" dirty="0">
                        <a:effectLst/>
                        <a:latin typeface="arial" panose="020B0604020202020204" pitchFamily="34" charset="0"/>
                      </a:endParaRPr>
                    </a:p>
                  </a:txBody>
                  <a:tcPr anchor="ctr">
                    <a:solidFill>
                      <a:schemeClr val="bg1">
                        <a:lumMod val="95000"/>
                      </a:schemeClr>
                    </a:solidFill>
                  </a:tcPr>
                </a:tc>
                <a:extLst>
                  <a:ext uri="{0D108BD9-81ED-4DB2-BD59-A6C34878D82A}">
                    <a16:rowId xmlns:a16="http://schemas.microsoft.com/office/drawing/2014/main" xmlns="" val="4067603805"/>
                  </a:ext>
                </a:extLst>
              </a:tr>
            </a:tbl>
          </a:graphicData>
        </a:graphic>
      </p:graphicFrame>
      <p:pic>
        <p:nvPicPr>
          <p:cNvPr id="2050" name="Picture 2" descr="http://www.anandana.org/images/logo.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38200" y="5543615"/>
            <a:ext cx="2362200" cy="1047750"/>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https://inside.b.co.uk/Images/BCG/180/Logos/30c8c531-a1ee-4de3-92cf-7807e868c0c7Logo.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537857" y="5649447"/>
            <a:ext cx="2917371" cy="836085"/>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6" descr="http://www.firstgreen.co/wp-content/uploads/2015/03/mnre1.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792685" y="5649447"/>
            <a:ext cx="1214438" cy="1072161"/>
          </a:xfrm>
          <a:prstGeom prst="rect">
            <a:avLst/>
          </a:prstGeom>
          <a:noFill/>
          <a:extLst>
            <a:ext uri="{909E8E84-426E-40DD-AFC4-6F175D3DCCD1}">
              <a14:hiddenFill xmlns:a14="http://schemas.microsoft.com/office/drawing/2010/main" xmlns="">
                <a:solidFill>
                  <a:srgbClr val="FFFFFF"/>
                </a:solidFill>
              </a14:hiddenFill>
            </a:ext>
          </a:extLst>
        </p:spPr>
      </p:pic>
      <p:pic>
        <p:nvPicPr>
          <p:cNvPr id="2056" name="Picture 8" descr="https://practicemock.com/uploads/1458735287.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9100458" y="5543615"/>
            <a:ext cx="1219200" cy="115361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57700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3287" y="829697"/>
            <a:ext cx="10363200" cy="5908559"/>
          </a:xfrm>
          <a:prstGeom prst="rect">
            <a:avLst/>
          </a:prstGeom>
        </p:spPr>
      </p:pic>
    </p:spTree>
    <p:extLst>
      <p:ext uri="{BB962C8B-B14F-4D97-AF65-F5344CB8AC3E}">
        <p14:creationId xmlns:p14="http://schemas.microsoft.com/office/powerpoint/2010/main" xmlns="" val="449952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509" y="325414"/>
            <a:ext cx="8003177" cy="587775"/>
          </a:xfrm>
        </p:spPr>
        <p:txBody>
          <a:bodyPr>
            <a:noAutofit/>
          </a:bodyPr>
          <a:lstStyle/>
          <a:p>
            <a:r>
              <a:rPr lang="en-IN" sz="3200" b="1" dirty="0"/>
              <a:t>Community engagement</a:t>
            </a:r>
          </a:p>
        </p:txBody>
      </p:sp>
      <p:graphicFrame>
        <p:nvGraphicFramePr>
          <p:cNvPr id="4" name="Diagram 3"/>
          <p:cNvGraphicFramePr/>
          <p:nvPr>
            <p:extLst>
              <p:ext uri="{D42A27DB-BD31-4B8C-83A1-F6EECF244321}">
                <p14:modId xmlns:p14="http://schemas.microsoft.com/office/powerpoint/2010/main" xmlns="" val="1713594439"/>
              </p:ext>
            </p:extLst>
          </p:nvPr>
        </p:nvGraphicFramePr>
        <p:xfrm>
          <a:off x="664029" y="1207105"/>
          <a:ext cx="8545286" cy="26899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ontent Placeholder 2"/>
          <p:cNvSpPr txBox="1">
            <a:spLocks/>
          </p:cNvSpPr>
          <p:nvPr/>
        </p:nvSpPr>
        <p:spPr>
          <a:xfrm>
            <a:off x="4093028" y="2939144"/>
            <a:ext cx="2852058" cy="22642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hangingPunct="0">
              <a:buNone/>
            </a:pPr>
            <a:r>
              <a:rPr lang="en-IN" sz="1400" dirty="0"/>
              <a:t>In this regard, communities, households and individuals were engaged and enabled to make an informed choice of:</a:t>
            </a:r>
          </a:p>
          <a:p>
            <a:pPr hangingPunct="0"/>
            <a:r>
              <a:rPr lang="en-IN" sz="1400" dirty="0"/>
              <a:t>Whether they want to participate in a project;</a:t>
            </a:r>
          </a:p>
          <a:p>
            <a:pPr hangingPunct="0"/>
            <a:r>
              <a:rPr lang="en-IN" sz="1400" dirty="0"/>
              <a:t>How services are to be allocated, managed, and maintained;</a:t>
            </a:r>
          </a:p>
          <a:p>
            <a:pPr hangingPunct="0"/>
            <a:r>
              <a:rPr lang="en-IN" sz="1400" dirty="0"/>
              <a:t>Service level options;</a:t>
            </a:r>
          </a:p>
          <a:p>
            <a:pPr hangingPunct="0"/>
            <a:r>
              <a:rPr lang="en-IN" sz="1400" dirty="0"/>
              <a:t>How contributions are to be made and managed</a:t>
            </a:r>
          </a:p>
        </p:txBody>
      </p:sp>
      <p:sp>
        <p:nvSpPr>
          <p:cNvPr id="7" name="Content Placeholder 2"/>
          <p:cNvSpPr>
            <a:spLocks noGrp="1"/>
          </p:cNvSpPr>
          <p:nvPr>
            <p:ph idx="1"/>
          </p:nvPr>
        </p:nvSpPr>
        <p:spPr>
          <a:xfrm>
            <a:off x="1415144" y="3416904"/>
            <a:ext cx="2492828" cy="1884438"/>
          </a:xfrm>
        </p:spPr>
        <p:txBody>
          <a:bodyPr>
            <a:noAutofit/>
          </a:bodyPr>
          <a:lstStyle/>
          <a:p>
            <a:pPr hangingPunct="0"/>
            <a:r>
              <a:rPr lang="en-IN" sz="1400" dirty="0"/>
              <a:t>Conducted meetings and focussed group discussions in the villages </a:t>
            </a:r>
          </a:p>
          <a:p>
            <a:pPr hangingPunct="0"/>
            <a:r>
              <a:rPr lang="en-IN" sz="1400" dirty="0"/>
              <a:t>Identified problems and solutions related to drinking water and resources that can improve their quality of life. </a:t>
            </a:r>
          </a:p>
          <a:p>
            <a:pPr hangingPunct="0"/>
            <a:r>
              <a:rPr lang="en-IN" sz="1400" dirty="0"/>
              <a:t>On the basis of their responses we have planned to develop such type of project that can address their most of the problems related to water.</a:t>
            </a:r>
          </a:p>
        </p:txBody>
      </p:sp>
      <p:sp>
        <p:nvSpPr>
          <p:cNvPr id="8" name="Content Placeholder 2"/>
          <p:cNvSpPr txBox="1">
            <a:spLocks/>
          </p:cNvSpPr>
          <p:nvPr/>
        </p:nvSpPr>
        <p:spPr>
          <a:xfrm>
            <a:off x="6651172" y="2334988"/>
            <a:ext cx="2852058" cy="7565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hangingPunct="0">
              <a:buNone/>
            </a:pPr>
            <a:r>
              <a:rPr lang="en-IN" sz="1400" dirty="0"/>
              <a:t>Established Village water and sanitation committees </a:t>
            </a:r>
          </a:p>
        </p:txBody>
      </p:sp>
      <p:sp>
        <p:nvSpPr>
          <p:cNvPr id="9" name="Content Placeholder 2"/>
          <p:cNvSpPr txBox="1">
            <a:spLocks/>
          </p:cNvSpPr>
          <p:nvPr/>
        </p:nvSpPr>
        <p:spPr>
          <a:xfrm>
            <a:off x="9209315" y="1792968"/>
            <a:ext cx="2699656" cy="4226832"/>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hangingPunct="0"/>
            <a:r>
              <a:rPr lang="en-IN" sz="1800" dirty="0"/>
              <a:t>Focus on inclusion as intervention is related to natural resources.</a:t>
            </a:r>
          </a:p>
          <a:p>
            <a:pPr hangingPunct="0"/>
            <a:r>
              <a:rPr lang="en-IN" sz="1800" dirty="0"/>
              <a:t>100% coverage of communities has created increased health benefits, and is more sustainable, than targeting specific groups. </a:t>
            </a:r>
          </a:p>
          <a:p>
            <a:pPr hangingPunct="0"/>
            <a:r>
              <a:rPr lang="en-IN" sz="1800" dirty="0"/>
              <a:t>However, in reality, those without access to water and sanitation will tend to be among the poorest.</a:t>
            </a:r>
          </a:p>
          <a:p>
            <a:endParaRPr lang="en-IN" sz="1800" dirty="0"/>
          </a:p>
        </p:txBody>
      </p:sp>
    </p:spTree>
    <p:extLst>
      <p:ext uri="{BB962C8B-B14F-4D97-AF65-F5344CB8AC3E}">
        <p14:creationId xmlns:p14="http://schemas.microsoft.com/office/powerpoint/2010/main" xmlns="" val="2598849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3200" b="1" dirty="0"/>
              <a:t>Environmental Impact</a:t>
            </a:r>
          </a:p>
        </p:txBody>
      </p:sp>
      <p:sp>
        <p:nvSpPr>
          <p:cNvPr id="3" name="Content Placeholder 2"/>
          <p:cNvSpPr>
            <a:spLocks noGrp="1"/>
          </p:cNvSpPr>
          <p:nvPr>
            <p:ph idx="1"/>
          </p:nvPr>
        </p:nvSpPr>
        <p:spPr>
          <a:xfrm>
            <a:off x="838200" y="1600200"/>
            <a:ext cx="10515600" cy="4576763"/>
          </a:xfrm>
        </p:spPr>
        <p:txBody>
          <a:bodyPr>
            <a:normAutofit/>
          </a:bodyPr>
          <a:lstStyle/>
          <a:p>
            <a:r>
              <a:rPr lang="en-IN" sz="2000" dirty="0"/>
              <a:t>A significant impact on water availability and area under cultivation and preference of the crops. </a:t>
            </a:r>
          </a:p>
          <a:p>
            <a:pPr lvl="0"/>
            <a:r>
              <a:rPr lang="en-IN" sz="2000" dirty="0"/>
              <a:t>Area under water reservoirs after the monsoon increased significantly (approximately to 468%) due to the construction and promotion of water harvesting structures in the watershed area. </a:t>
            </a:r>
          </a:p>
          <a:p>
            <a:r>
              <a:rPr lang="en-IN" sz="2000" dirty="0"/>
              <a:t>Area under the Rabi crop has increased by 36% as compared to 2008, i.e. pre project period. Additionally area have spread away from the drainage line, which was limited to nearby drainage line before the project interventions and cultivation has increased in downstream side (lower reaches of the watershed</a:t>
            </a:r>
          </a:p>
          <a:p>
            <a:pPr lvl="0"/>
            <a:r>
              <a:rPr lang="en-IN" sz="2000" dirty="0"/>
              <a:t>The area under kharif has, however decreased (by 38% approximately), in 2013 as compared to the base year. </a:t>
            </a:r>
          </a:p>
        </p:txBody>
      </p:sp>
    </p:spTree>
    <p:extLst>
      <p:ext uri="{BB962C8B-B14F-4D97-AF65-F5344CB8AC3E}">
        <p14:creationId xmlns:p14="http://schemas.microsoft.com/office/powerpoint/2010/main" xmlns="" val="154122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6226188" y="3764831"/>
            <a:ext cx="533400" cy="304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5"/>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0960" y="444552"/>
            <a:ext cx="2732778" cy="18054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0960" y="2354512"/>
            <a:ext cx="2732778" cy="17941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0960" y="4181790"/>
            <a:ext cx="2732778" cy="25305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2491073" y="340065"/>
            <a:ext cx="94040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completed check dams, marked on google earth….March 2012</a:t>
            </a:r>
          </a:p>
        </p:txBody>
      </p:sp>
      <p:grpSp>
        <p:nvGrpSpPr>
          <p:cNvPr id="21" name="Group 20"/>
          <p:cNvGrpSpPr/>
          <p:nvPr/>
        </p:nvGrpSpPr>
        <p:grpSpPr>
          <a:xfrm>
            <a:off x="3026573" y="1330721"/>
            <a:ext cx="8868540" cy="4561797"/>
            <a:chOff x="3581400" y="3083917"/>
            <a:chExt cx="8868540" cy="4561797"/>
          </a:xfrm>
        </p:grpSpPr>
        <p:grpSp>
          <p:nvGrpSpPr>
            <p:cNvPr id="20" name="Group 19"/>
            <p:cNvGrpSpPr/>
            <p:nvPr/>
          </p:nvGrpSpPr>
          <p:grpSpPr>
            <a:xfrm>
              <a:off x="3581400" y="3083917"/>
              <a:ext cx="8868540" cy="4561797"/>
              <a:chOff x="3505200" y="1587553"/>
              <a:chExt cx="8868540" cy="4561797"/>
            </a:xfrm>
          </p:grpSpPr>
          <p:grpSp>
            <p:nvGrpSpPr>
              <p:cNvPr id="4" name="Group 3"/>
              <p:cNvGrpSpPr/>
              <p:nvPr/>
            </p:nvGrpSpPr>
            <p:grpSpPr>
              <a:xfrm>
                <a:off x="3505200" y="1587553"/>
                <a:ext cx="8868540" cy="4561797"/>
                <a:chOff x="3389682" y="2451393"/>
                <a:chExt cx="8868540" cy="4561797"/>
              </a:xfrm>
            </p:grpSpPr>
            <p:pic>
              <p:nvPicPr>
                <p:cNvPr id="6" name="Picture 5"/>
                <p:cNvPicPr>
                  <a:picLocks noChangeAspect="1"/>
                </p:cNvPicPr>
                <p:nvPr/>
              </p:nvPicPr>
              <p:blipFill rotWithShape="1">
                <a:blip r:embed="rId5"/>
                <a:srcRect l="18243" t="7207" b="4505"/>
                <a:stretch/>
              </p:blipFill>
              <p:spPr>
                <a:xfrm>
                  <a:off x="3389682" y="2451393"/>
                  <a:ext cx="8868540" cy="4561797"/>
                </a:xfrm>
                <a:prstGeom prst="rect">
                  <a:avLst/>
                </a:prstGeom>
              </p:spPr>
            </p:pic>
            <p:sp>
              <p:nvSpPr>
                <p:cNvPr id="9" name="Oval 8"/>
                <p:cNvSpPr/>
                <p:nvPr/>
              </p:nvSpPr>
              <p:spPr>
                <a:xfrm>
                  <a:off x="10933482" y="4978640"/>
                  <a:ext cx="533400" cy="304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9173340" y="4547510"/>
                  <a:ext cx="1828800" cy="3805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00"/>
                      </a:solidFill>
                      <a:effectLst/>
                      <a:highlight>
                        <a:srgbClr val="FF0000"/>
                      </a:highlight>
                      <a:uLnTx/>
                      <a:uFillTx/>
                      <a:latin typeface="Calibri" panose="020F0502020204030204"/>
                      <a:ea typeface="+mn-ea"/>
                      <a:cs typeface="+mn-cs"/>
                    </a:rPr>
                    <a:t>Saithwara</a:t>
                  </a:r>
                  <a:r>
                    <a:rPr kumimoji="0" lang="en-US" sz="1800" b="1" i="0" u="none" strike="noStrike" kern="1200" cap="none" spc="0" normalizeH="0" baseline="0" noProof="0" dirty="0">
                      <a:ln>
                        <a:noFill/>
                      </a:ln>
                      <a:solidFill>
                        <a:srgbClr val="FFFF00"/>
                      </a:solidFill>
                      <a:effectLst/>
                      <a:highlight>
                        <a:srgbClr val="FF0000"/>
                      </a:highlight>
                      <a:uLnTx/>
                      <a:uFillTx/>
                      <a:latin typeface="Calibri" panose="020F0502020204030204"/>
                      <a:ea typeface="+mn-ea"/>
                      <a:cs typeface="+mn-cs"/>
                    </a:rPr>
                    <a:t> CD-III</a:t>
                  </a:r>
                </a:p>
              </p:txBody>
            </p:sp>
          </p:grpSp>
          <p:sp>
            <p:nvSpPr>
              <p:cNvPr id="7" name="Oval 6"/>
              <p:cNvSpPr/>
              <p:nvPr/>
            </p:nvSpPr>
            <p:spPr>
              <a:xfrm>
                <a:off x="5272763" y="3027699"/>
                <a:ext cx="556353" cy="4532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Oval 18"/>
              <p:cNvSpPr/>
              <p:nvPr/>
            </p:nvSpPr>
            <p:spPr>
              <a:xfrm>
                <a:off x="8716876" y="2726839"/>
                <a:ext cx="556353" cy="45326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p:cNvSpPr txBox="1"/>
              <p:nvPr/>
            </p:nvSpPr>
            <p:spPr>
              <a:xfrm>
                <a:off x="8065386" y="2282793"/>
                <a:ext cx="1943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00"/>
                    </a:solidFill>
                    <a:effectLst/>
                    <a:highlight>
                      <a:srgbClr val="FF0000"/>
                    </a:highlight>
                    <a:uLnTx/>
                    <a:uFillTx/>
                    <a:latin typeface="Calibri" panose="020F0502020204030204"/>
                    <a:ea typeface="+mn-ea"/>
                    <a:cs typeface="+mn-cs"/>
                  </a:rPr>
                  <a:t>Saithwara</a:t>
                </a:r>
                <a:r>
                  <a:rPr kumimoji="0" lang="en-US" sz="1800" b="1" i="0" u="none" strike="noStrike" kern="1200" cap="none" spc="0" normalizeH="0" baseline="0" noProof="0" dirty="0">
                    <a:ln>
                      <a:noFill/>
                    </a:ln>
                    <a:solidFill>
                      <a:srgbClr val="FFFF00"/>
                    </a:solidFill>
                    <a:effectLst/>
                    <a:highlight>
                      <a:srgbClr val="FF0000"/>
                    </a:highlight>
                    <a:uLnTx/>
                    <a:uFillTx/>
                    <a:latin typeface="Calibri" panose="020F0502020204030204"/>
                    <a:ea typeface="+mn-ea"/>
                    <a:cs typeface="+mn-cs"/>
                  </a:rPr>
                  <a:t> CD-II</a:t>
                </a:r>
              </a:p>
            </p:txBody>
          </p:sp>
        </p:grpSp>
        <p:sp>
          <p:nvSpPr>
            <p:cNvPr id="14" name="TextBox 13"/>
            <p:cNvSpPr txBox="1"/>
            <p:nvPr/>
          </p:nvSpPr>
          <p:spPr>
            <a:xfrm>
              <a:off x="4836561" y="4038537"/>
              <a:ext cx="20498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00"/>
                  </a:solidFill>
                  <a:effectLst/>
                  <a:highlight>
                    <a:srgbClr val="FF0000"/>
                  </a:highlight>
                  <a:uLnTx/>
                  <a:uFillTx/>
                  <a:latin typeface="Calibri" panose="020F0502020204030204"/>
                  <a:ea typeface="+mn-ea"/>
                  <a:cs typeface="+mn-cs"/>
                </a:rPr>
                <a:t>Saithwara</a:t>
              </a:r>
              <a:r>
                <a:rPr kumimoji="0" lang="en-US" sz="1800" b="1" i="0" u="none" strike="noStrike" kern="1200" cap="none" spc="0" normalizeH="0" baseline="0" noProof="0" dirty="0">
                  <a:ln>
                    <a:noFill/>
                  </a:ln>
                  <a:solidFill>
                    <a:srgbClr val="FFFF00"/>
                  </a:solidFill>
                  <a:effectLst/>
                  <a:highlight>
                    <a:srgbClr val="FF0000"/>
                  </a:highlight>
                  <a:uLnTx/>
                  <a:uFillTx/>
                  <a:latin typeface="Calibri" panose="020F0502020204030204"/>
                  <a:ea typeface="+mn-ea"/>
                  <a:cs typeface="+mn-cs"/>
                </a:rPr>
                <a:t> CD - I</a:t>
              </a:r>
            </a:p>
          </p:txBody>
        </p:sp>
      </p:grpSp>
    </p:spTree>
    <p:extLst>
      <p:ext uri="{BB962C8B-B14F-4D97-AF65-F5344CB8AC3E}">
        <p14:creationId xmlns:p14="http://schemas.microsoft.com/office/powerpoint/2010/main" xmlns="" val="1759427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8000" t="7333" b="4667"/>
          <a:stretch/>
        </p:blipFill>
        <p:spPr>
          <a:xfrm>
            <a:off x="0" y="609600"/>
            <a:ext cx="12192000" cy="6248400"/>
          </a:xfrm>
          <a:prstGeom prst="rect">
            <a:avLst/>
          </a:prstGeom>
        </p:spPr>
      </p:pic>
      <p:sp>
        <p:nvSpPr>
          <p:cNvPr id="3" name="Oval 2"/>
          <p:cNvSpPr/>
          <p:nvPr/>
        </p:nvSpPr>
        <p:spPr>
          <a:xfrm>
            <a:off x="2514600" y="2667000"/>
            <a:ext cx="533400" cy="304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Oval 3"/>
          <p:cNvSpPr/>
          <p:nvPr/>
        </p:nvSpPr>
        <p:spPr>
          <a:xfrm>
            <a:off x="7315200" y="2209800"/>
            <a:ext cx="533400" cy="304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Oval 5"/>
          <p:cNvSpPr/>
          <p:nvPr/>
        </p:nvSpPr>
        <p:spPr>
          <a:xfrm>
            <a:off x="10439400" y="4114800"/>
            <a:ext cx="533400" cy="304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94ABB-4ABA-41A0-BAA9-E46DB78ACEF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p:cNvSpPr txBox="1"/>
          <p:nvPr/>
        </p:nvSpPr>
        <p:spPr>
          <a:xfrm>
            <a:off x="228600" y="76200"/>
            <a:ext cx="11734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A late monsoon &amp; deficit rains in 2013….December 2013</a:t>
            </a:r>
            <a:endParaRPr kumimoji="0" lang="en-US" sz="20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xmlns="" val="3130643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8605" t="7279" b="4522"/>
          <a:stretch/>
        </p:blipFill>
        <p:spPr>
          <a:xfrm>
            <a:off x="0" y="609600"/>
            <a:ext cx="12192000" cy="6248400"/>
          </a:xfrm>
          <a:prstGeom prst="rect">
            <a:avLst/>
          </a:prstGeom>
        </p:spPr>
      </p:pic>
      <p:sp>
        <p:nvSpPr>
          <p:cNvPr id="4" name="Oval 3"/>
          <p:cNvSpPr/>
          <p:nvPr/>
        </p:nvSpPr>
        <p:spPr>
          <a:xfrm>
            <a:off x="4343400" y="2286000"/>
            <a:ext cx="1066800" cy="838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94ABB-4ABA-41A0-BAA9-E46DB78ACEF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4"/>
          <p:cNvSpPr txBox="1">
            <a:spLocks noChangeArrowheads="1"/>
          </p:cNvSpPr>
          <p:nvPr/>
        </p:nvSpPr>
        <p:spPr bwMode="auto">
          <a:xfrm>
            <a:off x="0" y="76200"/>
            <a:ext cx="12115800" cy="46166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0000"/>
                </a:solidFill>
                <a:effectLst/>
                <a:uLnTx/>
                <a:uFillTx/>
                <a:latin typeface="Verdana" pitchFamily="34" charset="0"/>
                <a:ea typeface="MS PGothic" panose="020B0600070205080204" pitchFamily="34" charset="-128"/>
                <a:cs typeface="+mn-cs"/>
              </a:rPr>
              <a:t>A closer look at our check dam with water…. </a:t>
            </a:r>
          </a:p>
        </p:txBody>
      </p:sp>
    </p:spTree>
    <p:extLst>
      <p:ext uri="{BB962C8B-B14F-4D97-AF65-F5344CB8AC3E}">
        <p14:creationId xmlns:p14="http://schemas.microsoft.com/office/powerpoint/2010/main" xmlns="" val="19314060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8182" t="8081" b="4184"/>
          <a:stretch/>
        </p:blipFill>
        <p:spPr>
          <a:xfrm>
            <a:off x="0" y="609600"/>
            <a:ext cx="12192000" cy="6248400"/>
          </a:xfrm>
          <a:prstGeom prst="rect">
            <a:avLst/>
          </a:prstGeom>
        </p:spPr>
      </p:pic>
      <p:sp>
        <p:nvSpPr>
          <p:cNvPr id="4" name="Oval 3"/>
          <p:cNvSpPr/>
          <p:nvPr/>
        </p:nvSpPr>
        <p:spPr>
          <a:xfrm>
            <a:off x="5105400" y="3124200"/>
            <a:ext cx="533400" cy="304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Oval 5"/>
          <p:cNvSpPr/>
          <p:nvPr/>
        </p:nvSpPr>
        <p:spPr>
          <a:xfrm>
            <a:off x="8229600" y="2819400"/>
            <a:ext cx="533400" cy="304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Oval 6"/>
          <p:cNvSpPr/>
          <p:nvPr/>
        </p:nvSpPr>
        <p:spPr>
          <a:xfrm>
            <a:off x="10287000" y="4038600"/>
            <a:ext cx="533400" cy="304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Slide Number Placeholder 1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94ABB-4ABA-41A0-BAA9-E46DB78ACEF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5" name="TextBox 14"/>
          <p:cNvSpPr txBox="1"/>
          <p:nvPr/>
        </p:nvSpPr>
        <p:spPr>
          <a:xfrm>
            <a:off x="0" y="76200"/>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Verdana" panose="020B0604030504040204" pitchFamily="34" charset="0"/>
              </a:rPr>
              <a:t>winter crop of wheat near our project sites … February 2014</a:t>
            </a:r>
          </a:p>
        </p:txBody>
      </p:sp>
    </p:spTree>
    <p:extLst>
      <p:ext uri="{BB962C8B-B14F-4D97-AF65-F5344CB8AC3E}">
        <p14:creationId xmlns:p14="http://schemas.microsoft.com/office/powerpoint/2010/main" xmlns="" val="3027032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71955"/>
            <a:ext cx="8958943" cy="810532"/>
          </a:xfrm>
        </p:spPr>
        <p:txBody>
          <a:bodyPr>
            <a:normAutofit/>
          </a:bodyPr>
          <a:lstStyle/>
          <a:p>
            <a:r>
              <a:rPr lang="en-IN" sz="3200" b="1" dirty="0"/>
              <a:t>Environmental Impact</a:t>
            </a:r>
          </a:p>
        </p:txBody>
      </p:sp>
      <p:pic>
        <p:nvPicPr>
          <p:cNvPr id="5" name="Picture 4" descr="Description: 2013-lulc.jpg"/>
          <p:cNvPicPr/>
          <p:nvPr/>
        </p:nvPicPr>
        <p:blipFill>
          <a:blip r:embed="rId2">
            <a:extLst>
              <a:ext uri="{28A0092B-C50C-407E-A947-70E740481C1C}">
                <a14:useLocalDpi xmlns:a14="http://schemas.microsoft.com/office/drawing/2010/main" xmlns="" val="0"/>
              </a:ext>
            </a:extLst>
          </a:blip>
          <a:srcRect/>
          <a:stretch>
            <a:fillRect/>
          </a:stretch>
        </p:blipFill>
        <p:spPr bwMode="auto">
          <a:xfrm>
            <a:off x="5948453" y="1911442"/>
            <a:ext cx="3707176" cy="3803558"/>
          </a:xfrm>
          <a:prstGeom prst="rect">
            <a:avLst/>
          </a:prstGeom>
          <a:noFill/>
          <a:ln>
            <a:noFill/>
          </a:ln>
        </p:spPr>
      </p:pic>
      <p:pic>
        <p:nvPicPr>
          <p:cNvPr id="7" name="Picture 6" descr="2008-lulc.jpg"/>
          <p:cNvPicPr/>
          <p:nvPr/>
        </p:nvPicPr>
        <p:blipFill>
          <a:blip r:embed="rId3">
            <a:extLst>
              <a:ext uri="{28A0092B-C50C-407E-A947-70E740481C1C}">
                <a14:useLocalDpi xmlns:a14="http://schemas.microsoft.com/office/drawing/2010/main" xmlns="" val="0"/>
              </a:ext>
            </a:extLst>
          </a:blip>
          <a:srcRect/>
          <a:stretch>
            <a:fillRect/>
          </a:stretch>
        </p:blipFill>
        <p:spPr bwMode="auto">
          <a:xfrm>
            <a:off x="1959201" y="1911442"/>
            <a:ext cx="3668713" cy="3569109"/>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7"/>
          <p:cNvSpPr/>
          <p:nvPr/>
        </p:nvSpPr>
        <p:spPr>
          <a:xfrm>
            <a:off x="2405744" y="1382487"/>
            <a:ext cx="7064828" cy="340093"/>
          </a:xfrm>
          <a:prstGeom prst="rect">
            <a:avLst/>
          </a:prstGeom>
        </p:spPr>
        <p:txBody>
          <a:bodyPr wrap="square">
            <a:spAutoFit/>
          </a:bodyPr>
          <a:lstStyle/>
          <a:p>
            <a:pPr>
              <a:lnSpc>
                <a:spcPct val="115000"/>
              </a:lnSpc>
              <a:spcBef>
                <a:spcPts val="1000"/>
              </a:spcBef>
              <a:spcAft>
                <a:spcPts val="1000"/>
              </a:spcAft>
            </a:pPr>
            <a:r>
              <a:rPr lang="en-IN" sz="1400" b="1" dirty="0">
                <a:solidFill>
                  <a:srgbClr val="365F91"/>
                </a:solidFill>
                <a:latin typeface="Calibri" panose="020F0502020204030204" pitchFamily="34" charset="0"/>
                <a:ea typeface="Times New Roman" panose="02020603050405020304" pitchFamily="18" charset="0"/>
                <a:cs typeface="Times New Roman" panose="02020603050405020304" pitchFamily="18" charset="0"/>
              </a:rPr>
              <a:t>Pre Project Phase (impact of monsoon) – 2008 Vs 2013</a:t>
            </a:r>
            <a:endParaRPr lang="en-IN" sz="900" b="1"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976466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285" y="419555"/>
            <a:ext cx="10515600" cy="962932"/>
          </a:xfrm>
        </p:spPr>
        <p:txBody>
          <a:bodyPr>
            <a:normAutofit/>
          </a:bodyPr>
          <a:lstStyle/>
          <a:p>
            <a:r>
              <a:rPr lang="en-IN" sz="3600" b="1" dirty="0"/>
              <a:t>About Haritika</a:t>
            </a:r>
          </a:p>
        </p:txBody>
      </p:sp>
      <p:sp>
        <p:nvSpPr>
          <p:cNvPr id="3" name="Content Placeholder 2"/>
          <p:cNvSpPr>
            <a:spLocks noGrp="1"/>
          </p:cNvSpPr>
          <p:nvPr>
            <p:ph idx="1"/>
          </p:nvPr>
        </p:nvSpPr>
        <p:spPr>
          <a:xfrm>
            <a:off x="544285" y="1382487"/>
            <a:ext cx="10907486" cy="783770"/>
          </a:xfrm>
        </p:spPr>
        <p:txBody>
          <a:bodyPr>
            <a:normAutofit/>
          </a:bodyPr>
          <a:lstStyle/>
          <a:p>
            <a:r>
              <a:rPr lang="en-IN" sz="2000" b="1" dirty="0"/>
              <a:t>NGO working in </a:t>
            </a:r>
            <a:r>
              <a:rPr lang="en-IN" sz="2000" b="1" dirty="0" err="1"/>
              <a:t>Bundelkhand</a:t>
            </a:r>
            <a:r>
              <a:rPr lang="en-IN" sz="2000" b="1" dirty="0"/>
              <a:t> region of Madhya Pradesh since year 1994, </a:t>
            </a:r>
          </a:p>
          <a:p>
            <a:r>
              <a:rPr lang="en-IN" sz="2000" b="1" dirty="0"/>
              <a:t>registered under Societies’ Registration Act, 1860. </a:t>
            </a:r>
            <a:endParaRPr lang="en-IN" sz="2000" dirty="0"/>
          </a:p>
        </p:txBody>
      </p:sp>
      <p:sp>
        <p:nvSpPr>
          <p:cNvPr id="4" name="Content Placeholder 2"/>
          <p:cNvSpPr txBox="1">
            <a:spLocks/>
          </p:cNvSpPr>
          <p:nvPr/>
        </p:nvSpPr>
        <p:spPr>
          <a:xfrm>
            <a:off x="544285" y="2460171"/>
            <a:ext cx="7043058" cy="27105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N" sz="1800" b="1" dirty="0"/>
              <a:t>Our Vision: </a:t>
            </a:r>
            <a:r>
              <a:rPr lang="en-IN" sz="1800" dirty="0"/>
              <a:t>A just, enlightened, healthy and democratic </a:t>
            </a:r>
            <a:r>
              <a:rPr lang="en-IN" sz="1800" dirty="0" err="1"/>
              <a:t>Bundelkhand</a:t>
            </a:r>
            <a:r>
              <a:rPr lang="en-IN" sz="1800" dirty="0"/>
              <a:t> free from hunger, poverty, environmental degradation and all forms of exploitation based on age, sex, religion and ethnicity. </a:t>
            </a:r>
          </a:p>
          <a:p>
            <a:endParaRPr lang="en-IN" sz="1800" b="1" dirty="0"/>
          </a:p>
          <a:p>
            <a:pPr algn="just"/>
            <a:r>
              <a:rPr lang="en-IN" sz="1800" b="1" dirty="0"/>
              <a:t>Our Mission: </a:t>
            </a:r>
            <a:r>
              <a:rPr lang="en-IN" sz="1800" dirty="0"/>
              <a:t>The mission of </a:t>
            </a:r>
            <a:r>
              <a:rPr lang="en-IN" sz="1800" dirty="0" err="1"/>
              <a:t>Haritika</a:t>
            </a:r>
            <a:r>
              <a:rPr lang="en-IN" sz="1800" dirty="0"/>
              <a:t> is to work with people whose lives are dominated by extreme poverty, illiteracy, disease and other handicaps. With multifaceted developmental interventions </a:t>
            </a:r>
            <a:r>
              <a:rPr lang="en-IN" sz="1800" dirty="0" err="1"/>
              <a:t>Haritika</a:t>
            </a:r>
            <a:r>
              <a:rPr lang="en-IN" sz="1800" dirty="0"/>
              <a:t> aims to bring about positive change in the quality of life of the poor people of the </a:t>
            </a:r>
            <a:r>
              <a:rPr lang="en-IN" sz="1800" dirty="0" err="1"/>
              <a:t>Bundelkhand</a:t>
            </a:r>
            <a:r>
              <a:rPr lang="en-IN" sz="1800" dirty="0"/>
              <a:t> region of UP and MP. </a:t>
            </a:r>
          </a:p>
        </p:txBody>
      </p:sp>
      <p:pic>
        <p:nvPicPr>
          <p:cNvPr id="5" name="Picture 4" descr="pic-6.jpg"/>
          <p:cNvPicPr>
            <a:picLocks noChangeAspect="1"/>
          </p:cNvPicPr>
          <p:nvPr/>
        </p:nvPicPr>
        <p:blipFill>
          <a:blip r:embed="rId2" cstate="print"/>
          <a:stretch>
            <a:fillRect/>
          </a:stretch>
        </p:blipFill>
        <p:spPr>
          <a:xfrm>
            <a:off x="7903028" y="2079172"/>
            <a:ext cx="3886200" cy="3886200"/>
          </a:xfrm>
          <a:prstGeom prst="rect">
            <a:avLst/>
          </a:prstGeom>
        </p:spPr>
      </p:pic>
    </p:spTree>
    <p:extLst>
      <p:ext uri="{BB962C8B-B14F-4D97-AF65-F5344CB8AC3E}">
        <p14:creationId xmlns:p14="http://schemas.microsoft.com/office/powerpoint/2010/main" xmlns="" val="231387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073" y="571955"/>
            <a:ext cx="8958943" cy="810532"/>
          </a:xfrm>
        </p:spPr>
        <p:txBody>
          <a:bodyPr>
            <a:normAutofit/>
          </a:bodyPr>
          <a:lstStyle/>
          <a:p>
            <a:r>
              <a:rPr lang="en-IN" sz="3200" b="1" dirty="0"/>
              <a:t>Environmental Impact</a:t>
            </a:r>
          </a:p>
        </p:txBody>
      </p:sp>
      <p:pic>
        <p:nvPicPr>
          <p:cNvPr id="6" name="Picture 5"/>
          <p:cNvPicPr/>
          <p:nvPr/>
        </p:nvPicPr>
        <p:blipFill>
          <a:blip r:embed="rId2">
            <a:extLst>
              <a:ext uri="{28A0092B-C50C-407E-A947-70E740481C1C}">
                <a14:useLocalDpi xmlns:a14="http://schemas.microsoft.com/office/drawing/2010/main" xmlns="" val="0"/>
              </a:ext>
            </a:extLst>
          </a:blip>
          <a:srcRect t="10417" r="61932" b="8333"/>
          <a:stretch>
            <a:fillRect/>
          </a:stretch>
        </p:blipFill>
        <p:spPr bwMode="auto">
          <a:xfrm>
            <a:off x="5679031" y="2143942"/>
            <a:ext cx="3628255" cy="3614601"/>
          </a:xfrm>
          <a:prstGeom prst="rect">
            <a:avLst/>
          </a:prstGeom>
          <a:noFill/>
          <a:ln>
            <a:noFill/>
          </a:ln>
        </p:spPr>
      </p:pic>
      <p:sp>
        <p:nvSpPr>
          <p:cNvPr id="3" name="Rectangle 2"/>
          <p:cNvSpPr/>
          <p:nvPr/>
        </p:nvSpPr>
        <p:spPr>
          <a:xfrm>
            <a:off x="2405744" y="1382487"/>
            <a:ext cx="7064828" cy="340093"/>
          </a:xfrm>
          <a:prstGeom prst="rect">
            <a:avLst/>
          </a:prstGeom>
        </p:spPr>
        <p:txBody>
          <a:bodyPr wrap="square">
            <a:spAutoFit/>
          </a:bodyPr>
          <a:lstStyle/>
          <a:p>
            <a:pPr>
              <a:lnSpc>
                <a:spcPct val="115000"/>
              </a:lnSpc>
              <a:spcBef>
                <a:spcPts val="1000"/>
              </a:spcBef>
              <a:spcAft>
                <a:spcPts val="1000"/>
              </a:spcAft>
            </a:pPr>
            <a:r>
              <a:rPr lang="en-IN" sz="1400" b="1" dirty="0">
                <a:solidFill>
                  <a:srgbClr val="365F91"/>
                </a:solidFill>
                <a:latin typeface="Calibri" panose="020F0502020204030204" pitchFamily="34" charset="0"/>
                <a:ea typeface="Times New Roman" panose="02020603050405020304" pitchFamily="18" charset="0"/>
                <a:cs typeface="Times New Roman" panose="02020603050405020304" pitchFamily="18" charset="0"/>
              </a:rPr>
              <a:t>Post Project Phase (impact of monsoon) – 2008 Vs 2013</a:t>
            </a:r>
            <a:endParaRPr lang="en-IN" sz="900" b="1"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7" name="Picture 6"/>
          <p:cNvPicPr/>
          <p:nvPr/>
        </p:nvPicPr>
        <p:blipFill>
          <a:blip r:embed="rId3">
            <a:extLst>
              <a:ext uri="{28A0092B-C50C-407E-A947-70E740481C1C}">
                <a14:useLocalDpi xmlns:a14="http://schemas.microsoft.com/office/drawing/2010/main" xmlns="" val="0"/>
              </a:ext>
            </a:extLst>
          </a:blip>
          <a:srcRect t="10417" r="66032" b="10417"/>
          <a:stretch>
            <a:fillRect/>
          </a:stretch>
        </p:blipFill>
        <p:spPr bwMode="auto">
          <a:xfrm>
            <a:off x="1763487" y="2143942"/>
            <a:ext cx="3581399" cy="3521075"/>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p:cNvPicPr/>
          <p:nvPr/>
        </p:nvPicPr>
        <p:blipFill>
          <a:blip r:embed="rId4">
            <a:extLst>
              <a:ext uri="{28A0092B-C50C-407E-A947-70E740481C1C}">
                <a14:useLocalDpi xmlns:a14="http://schemas.microsoft.com/office/drawing/2010/main" xmlns="" val="0"/>
              </a:ext>
            </a:extLst>
          </a:blip>
          <a:srcRect r="7469" b="11650"/>
          <a:stretch>
            <a:fillRect/>
          </a:stretch>
        </p:blipFill>
        <p:spPr bwMode="auto">
          <a:xfrm>
            <a:off x="375810" y="1708025"/>
            <a:ext cx="1592200" cy="148762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263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71955"/>
            <a:ext cx="8958943" cy="810532"/>
          </a:xfrm>
        </p:spPr>
        <p:txBody>
          <a:bodyPr>
            <a:normAutofit/>
          </a:bodyPr>
          <a:lstStyle/>
          <a:p>
            <a:r>
              <a:rPr lang="en-IN" sz="3200" b="1" dirty="0"/>
              <a:t>Socio-economic impact</a:t>
            </a:r>
          </a:p>
        </p:txBody>
      </p:sp>
      <p:sp>
        <p:nvSpPr>
          <p:cNvPr id="3" name="Content Placeholder 2"/>
          <p:cNvSpPr>
            <a:spLocks noGrp="1"/>
          </p:cNvSpPr>
          <p:nvPr>
            <p:ph idx="1"/>
          </p:nvPr>
        </p:nvSpPr>
        <p:spPr>
          <a:xfrm>
            <a:off x="566058" y="1306287"/>
            <a:ext cx="11342914" cy="5072742"/>
          </a:xfrm>
        </p:spPr>
        <p:txBody>
          <a:bodyPr>
            <a:noAutofit/>
          </a:bodyPr>
          <a:lstStyle/>
          <a:p>
            <a:pPr lvl="0"/>
            <a:r>
              <a:rPr lang="en-US" sz="1800" dirty="0"/>
              <a:t>Outreach</a:t>
            </a:r>
          </a:p>
          <a:p>
            <a:pPr lvl="1"/>
            <a:r>
              <a:rPr lang="en-US" sz="1600" dirty="0"/>
              <a:t>45 GPs, 42,000 people are getting assured water supply to meet drinking and domestic water requirement by storing more than 1 billion liters of water </a:t>
            </a:r>
            <a:endParaRPr lang="en-IN" sz="1600" dirty="0"/>
          </a:p>
          <a:p>
            <a:pPr lvl="1"/>
            <a:r>
              <a:rPr lang="en-IN" sz="1600" dirty="0"/>
              <a:t>Irrigation facility to approx. 20,000 farmers and approx. 15000 acre land</a:t>
            </a:r>
          </a:p>
          <a:p>
            <a:pPr lvl="1"/>
            <a:r>
              <a:rPr lang="en-IN" sz="1600" dirty="0"/>
              <a:t>A </a:t>
            </a:r>
            <a:r>
              <a:rPr lang="en-US" sz="1600" dirty="0"/>
              <a:t>fully equipped water quality and soil testing laboratory in its field office. </a:t>
            </a:r>
            <a:endParaRPr lang="en-IN" sz="1600" dirty="0"/>
          </a:p>
          <a:p>
            <a:pPr lvl="0" hangingPunct="0"/>
            <a:r>
              <a:rPr lang="en-IN" sz="1800" dirty="0"/>
              <a:t>Health</a:t>
            </a:r>
          </a:p>
          <a:p>
            <a:pPr lvl="1" hangingPunct="0"/>
            <a:r>
              <a:rPr lang="en-IN" sz="1600" dirty="0"/>
              <a:t>Villagers have access to chlorinated safe water the medical expenses being reduced as health improves. This leads to increased “disposable” income. </a:t>
            </a:r>
          </a:p>
          <a:p>
            <a:pPr lvl="1" hangingPunct="0"/>
            <a:r>
              <a:rPr lang="en-IN" sz="1600" dirty="0"/>
              <a:t>Reduction in </a:t>
            </a:r>
            <a:r>
              <a:rPr lang="en-IN" sz="1600" dirty="0" err="1"/>
              <a:t>genito</a:t>
            </a:r>
            <a:r>
              <a:rPr lang="en-IN" sz="1600" dirty="0"/>
              <a:t>-urinary infections, reduced incidence of back pain caused by carrying water over long distances</a:t>
            </a:r>
          </a:p>
          <a:p>
            <a:pPr lvl="1" hangingPunct="0"/>
            <a:r>
              <a:rPr lang="en-IN" sz="1600" dirty="0"/>
              <a:t>A reduction in the incidence of water and sanitation related disease that has reduced the infant mortality as infants are particularly susceptible to water-related diseases. </a:t>
            </a:r>
          </a:p>
          <a:p>
            <a:pPr lvl="1" hangingPunct="0"/>
            <a:r>
              <a:rPr lang="en-IN" sz="1600" dirty="0"/>
              <a:t>Reduction in malnutrition rates. Diarrheal episodes affect the ability to absorb nutrition from food.</a:t>
            </a:r>
          </a:p>
          <a:p>
            <a:pPr hangingPunct="0"/>
            <a:r>
              <a:rPr lang="en-US" sz="1800" dirty="0"/>
              <a:t>Sustainability</a:t>
            </a:r>
          </a:p>
          <a:p>
            <a:pPr lvl="1" hangingPunct="0"/>
            <a:r>
              <a:rPr lang="en-US" sz="1600" dirty="0"/>
              <a:t>Through concerted software support to the local institution and hand holding support, created infrastructure of rural water supply can be sustained over a long period of time. </a:t>
            </a:r>
            <a:endParaRPr lang="en-IN" sz="1600" dirty="0"/>
          </a:p>
          <a:p>
            <a:pPr lvl="1" hangingPunct="0"/>
            <a:endParaRPr lang="en-IN" sz="1600" dirty="0"/>
          </a:p>
          <a:p>
            <a:endParaRPr lang="en-IN" sz="1800" dirty="0"/>
          </a:p>
        </p:txBody>
      </p:sp>
    </p:spTree>
    <p:extLst>
      <p:ext uri="{BB962C8B-B14F-4D97-AF65-F5344CB8AC3E}">
        <p14:creationId xmlns:p14="http://schemas.microsoft.com/office/powerpoint/2010/main" xmlns="" val="18110932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71955"/>
            <a:ext cx="8958943" cy="810532"/>
          </a:xfrm>
        </p:spPr>
        <p:txBody>
          <a:bodyPr>
            <a:normAutofit/>
          </a:bodyPr>
          <a:lstStyle/>
          <a:p>
            <a:r>
              <a:rPr lang="en-IN" sz="3200" b="1" dirty="0"/>
              <a:t>Socio-economic impact (</a:t>
            </a:r>
            <a:r>
              <a:rPr lang="en-IN" sz="3200" b="1" dirty="0" err="1"/>
              <a:t>Contd</a:t>
            </a:r>
            <a:r>
              <a:rPr lang="en-IN" sz="3200" b="1" dirty="0"/>
              <a:t>)</a:t>
            </a:r>
          </a:p>
        </p:txBody>
      </p:sp>
      <p:sp>
        <p:nvSpPr>
          <p:cNvPr id="3" name="Content Placeholder 2"/>
          <p:cNvSpPr>
            <a:spLocks noGrp="1"/>
          </p:cNvSpPr>
          <p:nvPr>
            <p:ph idx="1"/>
          </p:nvPr>
        </p:nvSpPr>
        <p:spPr>
          <a:xfrm>
            <a:off x="838200" y="1469571"/>
            <a:ext cx="10515600" cy="4707392"/>
          </a:xfrm>
        </p:spPr>
        <p:txBody>
          <a:bodyPr>
            <a:noAutofit/>
          </a:bodyPr>
          <a:lstStyle/>
          <a:p>
            <a:pPr lvl="0" hangingPunct="0"/>
            <a:r>
              <a:rPr lang="en-IN" sz="1800" dirty="0"/>
              <a:t>Gender aspects</a:t>
            </a:r>
          </a:p>
          <a:p>
            <a:pPr lvl="1" hangingPunct="0"/>
            <a:r>
              <a:rPr lang="en-IN" sz="1600" dirty="0"/>
              <a:t>Reduced mental stress caused by anxiety over distribution of limited fresh water</a:t>
            </a:r>
          </a:p>
          <a:p>
            <a:pPr lvl="1" hangingPunct="0"/>
            <a:r>
              <a:rPr lang="en-IN" sz="1600" dirty="0"/>
              <a:t>Increased educational attendance of girl children, in project villages. </a:t>
            </a:r>
          </a:p>
          <a:p>
            <a:pPr lvl="1" hangingPunct="0"/>
            <a:r>
              <a:rPr lang="en-IN" sz="1600" dirty="0"/>
              <a:t>Females’ involvement in successful developmental projects has often led to their being accepted as key actors within village development. These can range from increased involvement in domestic financial decision-making to increased involvement in political decisions such as vote casting.</a:t>
            </a:r>
          </a:p>
          <a:p>
            <a:pPr lvl="0" hangingPunct="0"/>
            <a:r>
              <a:rPr lang="en-IN" sz="1800" dirty="0"/>
              <a:t>Improved awareness</a:t>
            </a:r>
          </a:p>
          <a:p>
            <a:pPr lvl="1" hangingPunct="0"/>
            <a:r>
              <a:rPr lang="en-IN" sz="1600" dirty="0"/>
              <a:t>Hygiene promotion activities have been organized like-: Hand washing Campaigns, Hygiene related trainings of children, school teachers, </a:t>
            </a:r>
            <a:r>
              <a:rPr lang="en-IN" sz="1600" dirty="0" err="1"/>
              <a:t>aanganwadi</a:t>
            </a:r>
            <a:r>
              <a:rPr lang="en-IN" sz="1600" dirty="0"/>
              <a:t> workers, VWSC &amp; SHG members, Hygiene promotional songs &amp; events, skits </a:t>
            </a:r>
            <a:r>
              <a:rPr lang="en-IN" sz="1600" dirty="0" err="1"/>
              <a:t>etc</a:t>
            </a:r>
            <a:endParaRPr lang="en-IN" sz="1600" dirty="0"/>
          </a:p>
          <a:p>
            <a:pPr lvl="0" hangingPunct="0"/>
            <a:r>
              <a:rPr lang="en-IN" sz="1800" dirty="0"/>
              <a:t>Social equality</a:t>
            </a:r>
          </a:p>
          <a:p>
            <a:pPr lvl="1" hangingPunct="0"/>
            <a:r>
              <a:rPr lang="en-US" sz="1600" dirty="0"/>
              <a:t>Women and lower caster representation and ability to voice their concerns and participation in decision making</a:t>
            </a:r>
          </a:p>
          <a:p>
            <a:pPr lvl="0" hangingPunct="0"/>
            <a:r>
              <a:rPr lang="en-US" sz="1800" dirty="0"/>
              <a:t>Improve farm productivity</a:t>
            </a:r>
          </a:p>
          <a:p>
            <a:pPr lvl="1" hangingPunct="0"/>
            <a:r>
              <a:rPr lang="en-US" sz="1600" dirty="0"/>
              <a:t>Overall increase in productivity and subsequently income from farming, 40% to 50% in every beneficiary family.</a:t>
            </a:r>
          </a:p>
          <a:p>
            <a:pPr lvl="1" hangingPunct="0"/>
            <a:r>
              <a:rPr lang="en-US" sz="1600" dirty="0"/>
              <a:t>Farmers have easier access to financial resources through close linkages with banks, insurance and governmental institutions.</a:t>
            </a:r>
            <a:endParaRPr lang="en-IN" sz="1600" dirty="0"/>
          </a:p>
          <a:p>
            <a:pPr lvl="1" hangingPunct="0"/>
            <a:r>
              <a:rPr lang="en-US" sz="1600" dirty="0"/>
              <a:t>A well-established value chain for post-harvest handling and processing, have been established in project area.</a:t>
            </a:r>
            <a:endParaRPr lang="en-IN" sz="1600" dirty="0"/>
          </a:p>
          <a:p>
            <a:pPr lvl="1" hangingPunct="0"/>
            <a:r>
              <a:rPr lang="en-US" sz="1600" dirty="0"/>
              <a:t>Knowledge network among farmers for sharing their experience and learning new technology have been establishes</a:t>
            </a:r>
            <a:endParaRPr lang="en-IN" sz="1600" dirty="0"/>
          </a:p>
          <a:p>
            <a:endParaRPr lang="en-IN" sz="1800" dirty="0"/>
          </a:p>
        </p:txBody>
      </p:sp>
    </p:spTree>
    <p:extLst>
      <p:ext uri="{BB962C8B-B14F-4D97-AF65-F5344CB8AC3E}">
        <p14:creationId xmlns:p14="http://schemas.microsoft.com/office/powerpoint/2010/main" xmlns="" val="35355222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229" y="468392"/>
            <a:ext cx="9111343" cy="578151"/>
          </a:xfrm>
        </p:spPr>
        <p:txBody>
          <a:bodyPr>
            <a:noAutofit/>
          </a:bodyPr>
          <a:lstStyle/>
          <a:p>
            <a:r>
              <a:rPr lang="en-IN" sz="3200" b="1" dirty="0"/>
              <a:t>Institutional sustainability plan</a:t>
            </a:r>
            <a:endParaRPr lang="en-IN" sz="3200" dirty="0"/>
          </a:p>
        </p:txBody>
      </p:sp>
      <p:sp>
        <p:nvSpPr>
          <p:cNvPr id="3" name="Content Placeholder 2"/>
          <p:cNvSpPr>
            <a:spLocks noGrp="1"/>
          </p:cNvSpPr>
          <p:nvPr>
            <p:ph idx="1"/>
          </p:nvPr>
        </p:nvSpPr>
        <p:spPr>
          <a:xfrm>
            <a:off x="621632" y="4295633"/>
            <a:ext cx="10515600" cy="2124687"/>
          </a:xfrm>
        </p:spPr>
        <p:txBody>
          <a:bodyPr>
            <a:normAutofit/>
          </a:bodyPr>
          <a:lstStyle/>
          <a:p>
            <a:pPr marL="457200" lvl="1" indent="0" hangingPunct="0">
              <a:buNone/>
            </a:pPr>
            <a:endParaRPr lang="en-IN" sz="1400" dirty="0"/>
          </a:p>
          <a:p>
            <a:pPr lvl="1" hangingPunct="0"/>
            <a:r>
              <a:rPr lang="en-IN" sz="1400" dirty="0"/>
              <a:t>At the time of initiation of project, a corpus fund has been developed for the VWSC.</a:t>
            </a:r>
          </a:p>
          <a:p>
            <a:pPr lvl="1" hangingPunct="0"/>
            <a:r>
              <a:rPr lang="en-IN" sz="1400" dirty="0"/>
              <a:t>The bank signatories for the committee are one representative each from the women group and Haritika. </a:t>
            </a:r>
          </a:p>
          <a:p>
            <a:pPr lvl="1" hangingPunct="0"/>
            <a:r>
              <a:rPr lang="en-IN" sz="1400" dirty="0"/>
              <a:t>Strict vigil over the proper functioning of the system, look into grievances of people.</a:t>
            </a:r>
          </a:p>
          <a:p>
            <a:pPr lvl="1" hangingPunct="0"/>
            <a:r>
              <a:rPr lang="en-IN" sz="1400" dirty="0"/>
              <a:t>One year in every village building capacities and constructing the water and sanitation system. </a:t>
            </a:r>
          </a:p>
          <a:p>
            <a:pPr lvl="1" hangingPunct="0"/>
            <a:r>
              <a:rPr lang="en-IN" sz="1400" dirty="0"/>
              <a:t>Facilitation of the VWSC meetings closely for the first year. </a:t>
            </a:r>
          </a:p>
          <a:p>
            <a:pPr lvl="1" hangingPunct="0"/>
            <a:r>
              <a:rPr lang="en-IN" sz="1400" dirty="0"/>
              <a:t>Gradual withdrawal to ensure institutional mechanism are functioning effectively. </a:t>
            </a:r>
          </a:p>
          <a:p>
            <a:pPr lvl="1" hangingPunct="0"/>
            <a:r>
              <a:rPr lang="en-IN" sz="1400" dirty="0"/>
              <a:t>Formal Withdrawal meeting</a:t>
            </a:r>
          </a:p>
        </p:txBody>
      </p:sp>
      <p:sp>
        <p:nvSpPr>
          <p:cNvPr id="5" name="Rectangle 4"/>
          <p:cNvSpPr/>
          <p:nvPr/>
        </p:nvSpPr>
        <p:spPr>
          <a:xfrm>
            <a:off x="3905909" y="2516319"/>
            <a:ext cx="3128210" cy="7218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Village Water and Sanitation Committee</a:t>
            </a:r>
          </a:p>
        </p:txBody>
      </p:sp>
      <p:sp>
        <p:nvSpPr>
          <p:cNvPr id="6" name="Rectangle 5"/>
          <p:cNvSpPr/>
          <p:nvPr/>
        </p:nvSpPr>
        <p:spPr>
          <a:xfrm>
            <a:off x="2069088" y="1737934"/>
            <a:ext cx="2050181" cy="59676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IN" sz="1600" dirty="0"/>
              <a:t>PRI Representatives</a:t>
            </a:r>
          </a:p>
        </p:txBody>
      </p:sp>
      <p:sp>
        <p:nvSpPr>
          <p:cNvPr id="7" name="Rectangle 6"/>
          <p:cNvSpPr/>
          <p:nvPr/>
        </p:nvSpPr>
        <p:spPr>
          <a:xfrm>
            <a:off x="4444924" y="1737934"/>
            <a:ext cx="2050181" cy="59676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IN" sz="1600" dirty="0"/>
              <a:t>Women and lower caste representatives</a:t>
            </a:r>
          </a:p>
        </p:txBody>
      </p:sp>
      <p:sp>
        <p:nvSpPr>
          <p:cNvPr id="8" name="Rectangle 7"/>
          <p:cNvSpPr/>
          <p:nvPr/>
        </p:nvSpPr>
        <p:spPr>
          <a:xfrm>
            <a:off x="6820760" y="1737934"/>
            <a:ext cx="2050181" cy="59676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IN" sz="1600" dirty="0"/>
              <a:t>Haritika Representative</a:t>
            </a:r>
          </a:p>
        </p:txBody>
      </p:sp>
      <p:sp>
        <p:nvSpPr>
          <p:cNvPr id="9" name="Rectangle 8"/>
          <p:cNvSpPr/>
          <p:nvPr/>
        </p:nvSpPr>
        <p:spPr>
          <a:xfrm>
            <a:off x="2394743" y="3392119"/>
            <a:ext cx="2050181" cy="596766"/>
          </a:xfrm>
          <a:prstGeom prst="rect">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IN" sz="1600" dirty="0"/>
              <a:t>O &amp; M Fund Management</a:t>
            </a:r>
          </a:p>
        </p:txBody>
      </p:sp>
      <p:sp>
        <p:nvSpPr>
          <p:cNvPr id="10" name="Rectangle 9"/>
          <p:cNvSpPr/>
          <p:nvPr/>
        </p:nvSpPr>
        <p:spPr>
          <a:xfrm>
            <a:off x="4626314" y="3392119"/>
            <a:ext cx="2050181" cy="596766"/>
          </a:xfrm>
          <a:prstGeom prst="rect">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IN" sz="1600" dirty="0"/>
              <a:t>Shared ownership</a:t>
            </a:r>
          </a:p>
        </p:txBody>
      </p:sp>
      <p:sp>
        <p:nvSpPr>
          <p:cNvPr id="11" name="Rectangle 10"/>
          <p:cNvSpPr/>
          <p:nvPr/>
        </p:nvSpPr>
        <p:spPr>
          <a:xfrm>
            <a:off x="6857885" y="3392119"/>
            <a:ext cx="2050181" cy="596766"/>
          </a:xfrm>
          <a:prstGeom prst="rect">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IN" sz="1600" dirty="0"/>
              <a:t>Grievance Redressal</a:t>
            </a:r>
          </a:p>
        </p:txBody>
      </p:sp>
    </p:spTree>
    <p:extLst>
      <p:ext uri="{BB962C8B-B14F-4D97-AF65-F5344CB8AC3E}">
        <p14:creationId xmlns:p14="http://schemas.microsoft.com/office/powerpoint/2010/main" xmlns="" val="20875631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35158"/>
            <a:ext cx="7511143" cy="866909"/>
          </a:xfrm>
        </p:spPr>
        <p:txBody>
          <a:bodyPr>
            <a:noAutofit/>
          </a:bodyPr>
          <a:lstStyle/>
          <a:p>
            <a:r>
              <a:rPr lang="en-IN" sz="3200" b="1" dirty="0"/>
              <a:t>Financial sustainability of the programme</a:t>
            </a:r>
            <a:endParaRPr lang="en-IN" sz="3200" dirty="0"/>
          </a:p>
        </p:txBody>
      </p:sp>
      <p:sp>
        <p:nvSpPr>
          <p:cNvPr id="4" name="Rectangle 3"/>
          <p:cNvSpPr/>
          <p:nvPr/>
        </p:nvSpPr>
        <p:spPr>
          <a:xfrm>
            <a:off x="3962401" y="2623457"/>
            <a:ext cx="4158342" cy="7402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Operations &amp; Maintenance Corpus Fund</a:t>
            </a:r>
          </a:p>
        </p:txBody>
      </p:sp>
      <p:sp>
        <p:nvSpPr>
          <p:cNvPr id="5" name="Rectangle: Rounded Corners 4"/>
          <p:cNvSpPr/>
          <p:nvPr/>
        </p:nvSpPr>
        <p:spPr>
          <a:xfrm>
            <a:off x="1175657" y="1363807"/>
            <a:ext cx="3222172" cy="93617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IN" dirty="0"/>
              <a:t>One-time Household contribution – </a:t>
            </a:r>
          </a:p>
          <a:p>
            <a:pPr algn="ctr"/>
            <a:r>
              <a:rPr lang="en-IN" dirty="0" err="1"/>
              <a:t>Rs</a:t>
            </a:r>
            <a:r>
              <a:rPr lang="en-IN" dirty="0"/>
              <a:t>. 1000</a:t>
            </a:r>
          </a:p>
        </p:txBody>
      </p:sp>
      <p:sp>
        <p:nvSpPr>
          <p:cNvPr id="6" name="Rectangle: Rounded Corners 5"/>
          <p:cNvSpPr/>
          <p:nvPr/>
        </p:nvSpPr>
        <p:spPr>
          <a:xfrm>
            <a:off x="4484914" y="1369652"/>
            <a:ext cx="3222172" cy="93617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IN" dirty="0"/>
              <a:t>Monthly fixed user charges</a:t>
            </a:r>
          </a:p>
        </p:txBody>
      </p:sp>
      <p:sp>
        <p:nvSpPr>
          <p:cNvPr id="7" name="Rectangle: Rounded Corners 6"/>
          <p:cNvSpPr/>
          <p:nvPr/>
        </p:nvSpPr>
        <p:spPr>
          <a:xfrm>
            <a:off x="7794171" y="1363807"/>
            <a:ext cx="3222172" cy="93617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IN" dirty="0"/>
              <a:t>10% of total watershed cost by farmers who have land nearby the structure</a:t>
            </a:r>
          </a:p>
        </p:txBody>
      </p:sp>
      <mc:AlternateContent xmlns:mc="http://schemas.openxmlformats.org/markup-compatibility/2006">
        <mc:Choice xmlns:p14="http://schemas.microsoft.com/office/powerpoint/2010/main" xmlns="" Requires="p14">
          <p:contentPart p14:bwMode="auto" r:id="rId2">
            <p14:nvContentPartPr>
              <p14:cNvPr id="10" name="Ink 9"/>
              <p14:cNvContentPartPr/>
              <p14:nvPr/>
            </p14:nvContentPartPr>
            <p14:xfrm>
              <a:off x="2710474" y="2351211"/>
              <a:ext cx="1164480" cy="730800"/>
            </p14:xfrm>
          </p:contentPart>
        </mc:Choice>
        <mc:Fallback>
          <p:pic>
            <p:nvPicPr>
              <p:cNvPr id="10" name="Ink 9"/>
              <p:cNvPicPr/>
              <p:nvPr/>
            </p:nvPicPr>
            <p:blipFill>
              <a:blip r:embed="rId3"/>
              <a:stretch>
                <a:fillRect/>
              </a:stretch>
            </p:blipFill>
            <p:spPr>
              <a:xfrm>
                <a:off x="2704355" y="2345091"/>
                <a:ext cx="1176719" cy="743040"/>
              </a:xfrm>
              <a:prstGeom prst="rect">
                <a:avLst/>
              </a:prstGeom>
            </p:spPr>
          </p:pic>
        </mc:Fallback>
      </mc:AlternateContent>
      <mc:AlternateContent xmlns:mc="http://schemas.openxmlformats.org/markup-compatibility/2006">
        <mc:Choice xmlns:p14="http://schemas.microsoft.com/office/powerpoint/2010/main" xmlns="" Requires="p14">
          <p:contentPart p14:bwMode="auto" r:id="rId4">
            <p14:nvContentPartPr>
              <p14:cNvPr id="12" name="Ink 11"/>
              <p14:cNvContentPartPr/>
              <p14:nvPr/>
            </p14:nvContentPartPr>
            <p14:xfrm>
              <a:off x="8219434" y="2318571"/>
              <a:ext cx="1240320" cy="667680"/>
            </p14:xfrm>
          </p:contentPart>
        </mc:Choice>
        <mc:Fallback>
          <p:pic>
            <p:nvPicPr>
              <p:cNvPr id="12" name="Ink 11"/>
              <p:cNvPicPr/>
              <p:nvPr/>
            </p:nvPicPr>
            <p:blipFill>
              <a:blip r:embed="rId5"/>
              <a:stretch>
                <a:fillRect/>
              </a:stretch>
            </p:blipFill>
            <p:spPr>
              <a:xfrm>
                <a:off x="8213313" y="2312452"/>
                <a:ext cx="1252561" cy="679918"/>
              </a:xfrm>
              <a:prstGeom prst="rect">
                <a:avLst/>
              </a:prstGeom>
            </p:spPr>
          </p:pic>
        </mc:Fallback>
      </mc:AlternateContent>
      <mc:AlternateContent xmlns:mc="http://schemas.openxmlformats.org/markup-compatibility/2006">
        <mc:Choice xmlns:p14="http://schemas.microsoft.com/office/powerpoint/2010/main" xmlns="" Requires="p14">
          <p:contentPart p14:bwMode="auto" r:id="rId6">
            <p14:nvContentPartPr>
              <p14:cNvPr id="15" name="Ink 14"/>
              <p14:cNvContentPartPr/>
              <p14:nvPr/>
            </p14:nvContentPartPr>
            <p14:xfrm>
              <a:off x="5834554" y="2329371"/>
              <a:ext cx="174960" cy="2351520"/>
            </p14:xfrm>
          </p:contentPart>
        </mc:Choice>
        <mc:Fallback>
          <p:pic>
            <p:nvPicPr>
              <p:cNvPr id="15" name="Ink 14"/>
              <p:cNvPicPr/>
              <p:nvPr/>
            </p:nvPicPr>
            <p:blipFill>
              <a:blip r:embed="rId7"/>
              <a:stretch>
                <a:fillRect/>
              </a:stretch>
            </p:blipFill>
            <p:spPr>
              <a:xfrm>
                <a:off x="5828434" y="2323251"/>
                <a:ext cx="187200" cy="2363760"/>
              </a:xfrm>
              <a:prstGeom prst="rect">
                <a:avLst/>
              </a:prstGeom>
            </p:spPr>
          </p:pic>
        </mc:Fallback>
      </mc:AlternateContent>
      <mc:AlternateContent xmlns:mc="http://schemas.openxmlformats.org/markup-compatibility/2006">
        <mc:Choice xmlns:p14="http://schemas.microsoft.com/office/powerpoint/2010/main" xmlns="" Requires="p14">
          <p:contentPart p14:bwMode="auto" r:id="rId8">
            <p14:nvContentPartPr>
              <p14:cNvPr id="17" name="Ink 16"/>
              <p14:cNvContentPartPr/>
              <p14:nvPr/>
            </p14:nvContentPartPr>
            <p14:xfrm>
              <a:off x="3026074" y="5736651"/>
              <a:ext cx="240" cy="240"/>
            </p14:xfrm>
          </p:contentPart>
        </mc:Choice>
        <mc:Fallback>
          <p:pic>
            <p:nvPicPr>
              <p:cNvPr id="17" name="Ink 16"/>
              <p:cNvPicPr/>
              <p:nvPr/>
            </p:nvPicPr>
            <p:blipFill/>
            <p:spPr/>
          </p:pic>
        </mc:Fallback>
      </mc:AlternateContent>
    </p:spTree>
    <p:extLst>
      <p:ext uri="{BB962C8B-B14F-4D97-AF65-F5344CB8AC3E}">
        <p14:creationId xmlns:p14="http://schemas.microsoft.com/office/powerpoint/2010/main" xmlns="" val="25939219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61031"/>
          </a:xfrm>
        </p:spPr>
        <p:txBody>
          <a:bodyPr>
            <a:noAutofit/>
          </a:bodyPr>
          <a:lstStyle/>
          <a:p>
            <a:r>
              <a:rPr lang="en-IN" sz="2800" b="1" dirty="0"/>
              <a:t>Community empowerment and awareness</a:t>
            </a:r>
            <a:endParaRPr lang="en-IN" sz="2800" dirty="0"/>
          </a:p>
        </p:txBody>
      </p:sp>
      <p:sp>
        <p:nvSpPr>
          <p:cNvPr id="3" name="Content Placeholder 2"/>
          <p:cNvSpPr>
            <a:spLocks noGrp="1"/>
          </p:cNvSpPr>
          <p:nvPr>
            <p:ph idx="1"/>
          </p:nvPr>
        </p:nvSpPr>
        <p:spPr>
          <a:xfrm>
            <a:off x="2786685" y="2960455"/>
            <a:ext cx="5671457" cy="2122199"/>
          </a:xfrm>
        </p:spPr>
        <p:txBody>
          <a:bodyPr>
            <a:noAutofit/>
          </a:bodyPr>
          <a:lstStyle/>
          <a:p>
            <a:pPr hangingPunct="0">
              <a:buFont typeface="+mj-lt"/>
              <a:buAutoNum type="arabicPeriod"/>
            </a:pPr>
            <a:r>
              <a:rPr lang="en-IN" sz="1400" dirty="0"/>
              <a:t>Water supply scheme Quality Control, supervision, </a:t>
            </a:r>
          </a:p>
          <a:p>
            <a:pPr hangingPunct="0">
              <a:buFont typeface="+mj-lt"/>
              <a:buAutoNum type="arabicPeriod"/>
            </a:pPr>
            <a:r>
              <a:rPr lang="en-IN" sz="1400" dirty="0"/>
              <a:t>Financial Management, </a:t>
            </a:r>
          </a:p>
          <a:p>
            <a:pPr hangingPunct="0">
              <a:buFont typeface="+mj-lt"/>
              <a:buAutoNum type="arabicPeriod"/>
            </a:pPr>
            <a:r>
              <a:rPr lang="en-IN" sz="1400" dirty="0"/>
              <a:t>Water disinfection, </a:t>
            </a:r>
          </a:p>
          <a:p>
            <a:pPr hangingPunct="0">
              <a:buFont typeface="+mj-lt"/>
              <a:buAutoNum type="arabicPeriod"/>
            </a:pPr>
            <a:r>
              <a:rPr lang="en-IN" sz="1400" dirty="0"/>
              <a:t>Operation &amp; Maintenance, </a:t>
            </a:r>
          </a:p>
          <a:p>
            <a:pPr hangingPunct="0">
              <a:buFont typeface="+mj-lt"/>
              <a:buAutoNum type="arabicPeriod"/>
            </a:pPr>
            <a:r>
              <a:rPr lang="en-IN" sz="1400" dirty="0"/>
              <a:t>System &amp; Source sustainability </a:t>
            </a:r>
          </a:p>
          <a:p>
            <a:pPr hangingPunct="0">
              <a:buFont typeface="+mj-lt"/>
              <a:buAutoNum type="arabicPeriod"/>
            </a:pPr>
            <a:r>
              <a:rPr lang="en-IN" sz="1400" dirty="0"/>
              <a:t>Water Security </a:t>
            </a:r>
          </a:p>
        </p:txBody>
      </p:sp>
      <p:sp>
        <p:nvSpPr>
          <p:cNvPr id="4" name="Rectangle 3"/>
          <p:cNvSpPr/>
          <p:nvPr/>
        </p:nvSpPr>
        <p:spPr>
          <a:xfrm>
            <a:off x="4058309" y="2134115"/>
            <a:ext cx="3128210" cy="7218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Village Water and Sanitation Committee</a:t>
            </a:r>
          </a:p>
        </p:txBody>
      </p:sp>
      <p:sp>
        <p:nvSpPr>
          <p:cNvPr id="5" name="Rectangle 4"/>
          <p:cNvSpPr/>
          <p:nvPr/>
        </p:nvSpPr>
        <p:spPr>
          <a:xfrm>
            <a:off x="2221488" y="1355730"/>
            <a:ext cx="2050181" cy="59676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IN" sz="1600" dirty="0"/>
              <a:t>Fiduciary responsibilities</a:t>
            </a:r>
          </a:p>
        </p:txBody>
      </p:sp>
      <p:sp>
        <p:nvSpPr>
          <p:cNvPr id="6" name="Rectangle 5"/>
          <p:cNvSpPr/>
          <p:nvPr/>
        </p:nvSpPr>
        <p:spPr>
          <a:xfrm>
            <a:off x="4597324" y="1355730"/>
            <a:ext cx="2050181" cy="59676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IN" sz="1600" dirty="0"/>
              <a:t>Awareness creation</a:t>
            </a:r>
          </a:p>
        </p:txBody>
      </p:sp>
      <p:sp>
        <p:nvSpPr>
          <p:cNvPr id="7" name="Rectangle 6"/>
          <p:cNvSpPr/>
          <p:nvPr/>
        </p:nvSpPr>
        <p:spPr>
          <a:xfrm>
            <a:off x="6973160" y="1355730"/>
            <a:ext cx="2050181" cy="59676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IN" sz="1600" dirty="0"/>
              <a:t>Theme based training programs</a:t>
            </a:r>
          </a:p>
        </p:txBody>
      </p:sp>
    </p:spTree>
    <p:extLst>
      <p:ext uri="{BB962C8B-B14F-4D97-AF65-F5344CB8AC3E}">
        <p14:creationId xmlns:p14="http://schemas.microsoft.com/office/powerpoint/2010/main" xmlns="" val="12835172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8180" y="757012"/>
            <a:ext cx="6610049" cy="799532"/>
          </a:xfrm>
        </p:spPr>
        <p:txBody>
          <a:bodyPr>
            <a:normAutofit/>
          </a:bodyPr>
          <a:lstStyle/>
          <a:p>
            <a:r>
              <a:rPr lang="en-IN" sz="3200" b="1" dirty="0"/>
              <a:t>Challenges and Haritika approach</a:t>
            </a:r>
            <a:endParaRPr lang="en-IN" sz="3200" dirty="0"/>
          </a:p>
        </p:txBody>
      </p:sp>
      <p:graphicFrame>
        <p:nvGraphicFramePr>
          <p:cNvPr id="4" name="Table 3"/>
          <p:cNvGraphicFramePr>
            <a:graphicFrameLocks noGrp="1"/>
          </p:cNvGraphicFramePr>
          <p:nvPr>
            <p:extLst>
              <p:ext uri="{D42A27DB-BD31-4B8C-83A1-F6EECF244321}">
                <p14:modId xmlns:p14="http://schemas.microsoft.com/office/powerpoint/2010/main" xmlns="" val="134683938"/>
              </p:ext>
            </p:extLst>
          </p:nvPr>
        </p:nvGraphicFramePr>
        <p:xfrm>
          <a:off x="988180" y="1945969"/>
          <a:ext cx="10659534" cy="1940231"/>
        </p:xfrm>
        <a:graphic>
          <a:graphicData uri="http://schemas.openxmlformats.org/drawingml/2006/table">
            <a:tbl>
              <a:tblPr firstRow="1" firstCol="1" bandRow="1">
                <a:tableStyleId>{69012ECD-51FC-41F1-AA8D-1B2483CD663E}</a:tableStyleId>
              </a:tblPr>
              <a:tblGrid>
                <a:gridCol w="5750077">
                  <a:extLst>
                    <a:ext uri="{9D8B030D-6E8A-4147-A177-3AD203B41FA5}">
                      <a16:colId xmlns:a16="http://schemas.microsoft.com/office/drawing/2014/main" xmlns="" val="2534666178"/>
                    </a:ext>
                  </a:extLst>
                </a:gridCol>
                <a:gridCol w="4909457">
                  <a:extLst>
                    <a:ext uri="{9D8B030D-6E8A-4147-A177-3AD203B41FA5}">
                      <a16:colId xmlns:a16="http://schemas.microsoft.com/office/drawing/2014/main" xmlns="" val="676880130"/>
                    </a:ext>
                  </a:extLst>
                </a:gridCol>
              </a:tblGrid>
              <a:tr h="457200">
                <a:tc>
                  <a:txBody>
                    <a:bodyPr/>
                    <a:lstStyle/>
                    <a:p>
                      <a:pPr algn="just" hangingPunct="0">
                        <a:lnSpc>
                          <a:spcPct val="150000"/>
                        </a:lnSpc>
                        <a:spcAft>
                          <a:spcPts val="0"/>
                        </a:spcAft>
                      </a:pPr>
                      <a:r>
                        <a:rPr lang="en-IN" sz="2000" dirty="0">
                          <a:effectLst/>
                        </a:rPr>
                        <a:t>Challenges</a:t>
                      </a:r>
                      <a:endParaRPr lang="en-IN"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just" hangingPunct="0">
                        <a:lnSpc>
                          <a:spcPct val="150000"/>
                        </a:lnSpc>
                        <a:spcAft>
                          <a:spcPts val="0"/>
                        </a:spcAft>
                      </a:pPr>
                      <a:r>
                        <a:rPr lang="en-IN" sz="2000" dirty="0">
                          <a:effectLst/>
                        </a:rPr>
                        <a:t>Solution</a:t>
                      </a:r>
                      <a:r>
                        <a:rPr lang="en-IN" sz="2000" baseline="0" dirty="0">
                          <a:effectLst/>
                        </a:rPr>
                        <a:t> approach</a:t>
                      </a:r>
                      <a:endParaRPr lang="en-IN"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extLst>
                  <a:ext uri="{0D108BD9-81ED-4DB2-BD59-A6C34878D82A}">
                    <a16:rowId xmlns:a16="http://schemas.microsoft.com/office/drawing/2014/main" xmlns="" val="3312037661"/>
                  </a:ext>
                </a:extLst>
              </a:tr>
              <a:tr h="568631">
                <a:tc>
                  <a:txBody>
                    <a:bodyPr/>
                    <a:lstStyle/>
                    <a:p>
                      <a:pPr algn="just" hangingPunct="0">
                        <a:lnSpc>
                          <a:spcPct val="150000"/>
                        </a:lnSpc>
                        <a:spcAft>
                          <a:spcPts val="0"/>
                        </a:spcAft>
                      </a:pPr>
                      <a:r>
                        <a:rPr lang="en-IN" sz="2000" dirty="0">
                          <a:effectLst/>
                        </a:rPr>
                        <a:t>Staggered onboarding of village people in the project</a:t>
                      </a:r>
                      <a:endParaRPr lang="en-IN"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just" hangingPunct="0">
                        <a:lnSpc>
                          <a:spcPct val="150000"/>
                        </a:lnSpc>
                        <a:spcAft>
                          <a:spcPts val="0"/>
                        </a:spcAft>
                      </a:pPr>
                      <a:r>
                        <a:rPr lang="en-IN" sz="2000" dirty="0">
                          <a:effectLst/>
                        </a:rPr>
                        <a:t>Designing of the pipeline</a:t>
                      </a:r>
                      <a:endParaRPr lang="en-IN"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extLst>
                  <a:ext uri="{0D108BD9-81ED-4DB2-BD59-A6C34878D82A}">
                    <a16:rowId xmlns:a16="http://schemas.microsoft.com/office/drawing/2014/main" xmlns="" val="4263978259"/>
                  </a:ext>
                </a:extLst>
              </a:tr>
              <a:tr h="457200">
                <a:tc>
                  <a:txBody>
                    <a:bodyPr/>
                    <a:lstStyle/>
                    <a:p>
                      <a:pPr algn="just" hangingPunct="0">
                        <a:lnSpc>
                          <a:spcPct val="150000"/>
                        </a:lnSpc>
                        <a:spcAft>
                          <a:spcPts val="0"/>
                        </a:spcAft>
                      </a:pPr>
                      <a:r>
                        <a:rPr lang="en-IN" sz="2000" dirty="0">
                          <a:effectLst/>
                        </a:rPr>
                        <a:t>Land for Water Conservation structures</a:t>
                      </a:r>
                      <a:endParaRPr lang="en-IN"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tc>
                  <a:txBody>
                    <a:bodyPr/>
                    <a:lstStyle/>
                    <a:p>
                      <a:pPr algn="just" hangingPunct="0">
                        <a:lnSpc>
                          <a:spcPct val="150000"/>
                        </a:lnSpc>
                        <a:spcAft>
                          <a:spcPts val="0"/>
                        </a:spcAft>
                      </a:pPr>
                      <a:r>
                        <a:rPr lang="en-IN" sz="2000" dirty="0">
                          <a:effectLst/>
                        </a:rPr>
                        <a:t>Permission letter from all the farmers</a:t>
                      </a:r>
                      <a:endParaRPr lang="en-IN"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extLst>
                  <a:ext uri="{0D108BD9-81ED-4DB2-BD59-A6C34878D82A}">
                    <a16:rowId xmlns:a16="http://schemas.microsoft.com/office/drawing/2014/main" xmlns="" val="107867778"/>
                  </a:ext>
                </a:extLst>
              </a:tr>
              <a:tr h="457200">
                <a:tc>
                  <a:txBody>
                    <a:bodyPr/>
                    <a:lstStyle/>
                    <a:p>
                      <a:pPr algn="just" hangingPunct="0">
                        <a:lnSpc>
                          <a:spcPct val="150000"/>
                        </a:lnSpc>
                        <a:spcAft>
                          <a:spcPts val="0"/>
                        </a:spcAft>
                      </a:pPr>
                      <a:r>
                        <a:rPr lang="en-IN" sz="2000" dirty="0">
                          <a:effectLst/>
                        </a:rPr>
                        <a:t>Financing of the projects</a:t>
                      </a:r>
                      <a:r>
                        <a:rPr lang="en-IN" sz="2000" baseline="0" dirty="0">
                          <a:effectLst/>
                        </a:rPr>
                        <a:t> </a:t>
                      </a:r>
                      <a:endParaRPr lang="en-IN" sz="2000" b="0" baseline="0" dirty="0">
                        <a:effectLst/>
                      </a:endParaRPr>
                    </a:p>
                  </a:txBody>
                  <a:tcPr marL="49447" marR="49447" marT="0" marB="0"/>
                </a:tc>
                <a:tc>
                  <a:txBody>
                    <a:bodyPr/>
                    <a:lstStyle/>
                    <a:p>
                      <a:pPr algn="just" hangingPunct="0">
                        <a:lnSpc>
                          <a:spcPct val="150000"/>
                        </a:lnSpc>
                        <a:spcAft>
                          <a:spcPts val="0"/>
                        </a:spcAft>
                      </a:pPr>
                      <a:r>
                        <a:rPr lang="en-IN" sz="2000" dirty="0">
                          <a:effectLst/>
                        </a:rPr>
                        <a:t>Convergence, local financing of</a:t>
                      </a:r>
                      <a:r>
                        <a:rPr lang="en-IN" sz="2000" baseline="0" dirty="0">
                          <a:effectLst/>
                        </a:rPr>
                        <a:t> </a:t>
                      </a:r>
                      <a:r>
                        <a:rPr lang="en-IN" sz="2000" dirty="0">
                          <a:effectLst/>
                        </a:rPr>
                        <a:t>O&amp;M costs</a:t>
                      </a:r>
                      <a:endParaRPr lang="en-IN"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49447" marR="49447" marT="0" marB="0"/>
                </a:tc>
                <a:extLst>
                  <a:ext uri="{0D108BD9-81ED-4DB2-BD59-A6C34878D82A}">
                    <a16:rowId xmlns:a16="http://schemas.microsoft.com/office/drawing/2014/main" xmlns="" val="925951733"/>
                  </a:ext>
                </a:extLst>
              </a:tr>
            </a:tbl>
          </a:graphicData>
        </a:graphic>
      </p:graphicFrame>
    </p:spTree>
    <p:extLst>
      <p:ext uri="{BB962C8B-B14F-4D97-AF65-F5344CB8AC3E}">
        <p14:creationId xmlns:p14="http://schemas.microsoft.com/office/powerpoint/2010/main" xmlns="" val="18909443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3600" b="1" dirty="0"/>
              <a:t>Innovation</a:t>
            </a:r>
          </a:p>
        </p:txBody>
      </p:sp>
      <p:sp>
        <p:nvSpPr>
          <p:cNvPr id="3" name="Content Placeholder 2"/>
          <p:cNvSpPr>
            <a:spLocks noGrp="1"/>
          </p:cNvSpPr>
          <p:nvPr>
            <p:ph idx="1"/>
          </p:nvPr>
        </p:nvSpPr>
        <p:spPr/>
        <p:txBody>
          <a:bodyPr>
            <a:normAutofit/>
          </a:bodyPr>
          <a:lstStyle/>
          <a:p>
            <a:r>
              <a:rPr lang="en-IN" sz="2400" dirty="0"/>
              <a:t>Convergence of projects and funding pattern</a:t>
            </a:r>
          </a:p>
          <a:p>
            <a:r>
              <a:rPr lang="en-IN" sz="2400" dirty="0"/>
              <a:t>Integration with renewable energy projects for sustainability and reduced O &amp; M.</a:t>
            </a:r>
          </a:p>
          <a:p>
            <a:r>
              <a:rPr lang="en-IN" sz="2400" dirty="0" err="1"/>
              <a:t>Kissan</a:t>
            </a:r>
            <a:r>
              <a:rPr lang="en-IN" sz="2400" dirty="0"/>
              <a:t> nursery and package of cultivation</a:t>
            </a:r>
          </a:p>
          <a:p>
            <a:r>
              <a:rPr lang="en-IN" sz="2400" dirty="0"/>
              <a:t>Process innovations</a:t>
            </a:r>
          </a:p>
          <a:p>
            <a:pPr lvl="1"/>
            <a:r>
              <a:rPr lang="en-IN" sz="2000" dirty="0"/>
              <a:t>Staggered onboarding of the community</a:t>
            </a:r>
          </a:p>
          <a:p>
            <a:pPr lvl="1"/>
            <a:endParaRPr lang="en-IN" sz="2000" dirty="0"/>
          </a:p>
          <a:p>
            <a:endParaRPr lang="en-IN" sz="2400" dirty="0"/>
          </a:p>
        </p:txBody>
      </p:sp>
    </p:spTree>
    <p:extLst>
      <p:ext uri="{BB962C8B-B14F-4D97-AF65-F5344CB8AC3E}">
        <p14:creationId xmlns:p14="http://schemas.microsoft.com/office/powerpoint/2010/main" xmlns="" val="25034546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894ABB-4ABA-41A0-BAA9-E46DB78ACEF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 name="Picture 9"/>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5221995" cy="4543426"/>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xmlns="" val="0"/>
              </a:ext>
            </a:extLst>
          </a:blip>
          <a:srcRect t="-1" b="40905"/>
          <a:stretch/>
        </p:blipFill>
        <p:spPr>
          <a:xfrm>
            <a:off x="18361" y="4646325"/>
            <a:ext cx="4645152" cy="2160651"/>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xmlns="" val="0"/>
              </a:ext>
            </a:extLst>
          </a:blip>
          <a:srcRect l="18711" t="2230" r="21415" b="-2230"/>
          <a:stretch/>
        </p:blipFill>
        <p:spPr>
          <a:xfrm>
            <a:off x="5105400" y="10305"/>
            <a:ext cx="3894112" cy="5476095"/>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xmlns="" val="0"/>
              </a:ext>
            </a:extLst>
          </a:blip>
          <a:srcRect b="36792"/>
          <a:stretch/>
        </p:blipFill>
        <p:spPr>
          <a:xfrm>
            <a:off x="9296400" y="3394416"/>
            <a:ext cx="2805881" cy="3448996"/>
          </a:xfrm>
          <a:prstGeom prst="rect">
            <a:avLst/>
          </a:prstGeom>
        </p:spPr>
      </p:pic>
      <p:pic>
        <p:nvPicPr>
          <p:cNvPr id="15" name="Picture 1"/>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536628" y="4999338"/>
            <a:ext cx="4923317" cy="1844074"/>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xmlns="" val="0"/>
              </a:ext>
            </a:extLst>
          </a:blip>
          <a:srcRect b="52108"/>
          <a:stretch/>
        </p:blipFill>
        <p:spPr>
          <a:xfrm>
            <a:off x="8999512" y="16732"/>
            <a:ext cx="2963888" cy="3371257"/>
          </a:xfrm>
          <a:prstGeom prst="rect">
            <a:avLst/>
          </a:prstGeom>
        </p:spPr>
      </p:pic>
    </p:spTree>
    <p:extLst>
      <p:ext uri="{BB962C8B-B14F-4D97-AF65-F5344CB8AC3E}">
        <p14:creationId xmlns:p14="http://schemas.microsoft.com/office/powerpoint/2010/main" xmlns="" val="996959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77875"/>
          </a:xfrm>
        </p:spPr>
        <p:txBody>
          <a:bodyPr/>
          <a:lstStyle/>
          <a:p>
            <a:r>
              <a:rPr lang="en-IN" dirty="0"/>
              <a:t>Project area</a:t>
            </a:r>
          </a:p>
        </p:txBody>
      </p:sp>
      <p:sp>
        <p:nvSpPr>
          <p:cNvPr id="3" name="Content Placeholder 2"/>
          <p:cNvSpPr>
            <a:spLocks noGrp="1"/>
          </p:cNvSpPr>
          <p:nvPr>
            <p:ph idx="1"/>
          </p:nvPr>
        </p:nvSpPr>
        <p:spPr>
          <a:xfrm>
            <a:off x="838200" y="1270534"/>
            <a:ext cx="5119838" cy="4906429"/>
          </a:xfrm>
        </p:spPr>
        <p:txBody>
          <a:bodyPr>
            <a:noAutofit/>
          </a:bodyPr>
          <a:lstStyle/>
          <a:p>
            <a:pPr>
              <a:buFont typeface="Wingdings" panose="05000000000000000000" pitchFamily="2" charset="2"/>
              <a:buChar char="§"/>
            </a:pPr>
            <a:r>
              <a:rPr lang="en-IN" sz="1600" dirty="0"/>
              <a:t>District </a:t>
            </a:r>
            <a:r>
              <a:rPr lang="en-IN" sz="1600" dirty="0" err="1" smtClean="0"/>
              <a:t>Mahoba,Jhansi,Lalitpur</a:t>
            </a:r>
            <a:r>
              <a:rPr lang="en-IN" sz="1600" dirty="0" smtClean="0"/>
              <a:t> </a:t>
            </a:r>
            <a:r>
              <a:rPr lang="en-IN" sz="1600" dirty="0"/>
              <a:t>(U.P) and </a:t>
            </a:r>
            <a:r>
              <a:rPr lang="en-IN" sz="1600" dirty="0" err="1"/>
              <a:t>Chattarpur</a:t>
            </a:r>
            <a:r>
              <a:rPr lang="en-IN" sz="1600" dirty="0"/>
              <a:t> </a:t>
            </a:r>
            <a:r>
              <a:rPr lang="en-IN" sz="1600" dirty="0" smtClean="0"/>
              <a:t>,</a:t>
            </a:r>
            <a:r>
              <a:rPr lang="en-IN" sz="1600" dirty="0" err="1" smtClean="0"/>
              <a:t>Panna,Katni,Vidisha,Rajgarh,Khandwa</a:t>
            </a:r>
            <a:r>
              <a:rPr lang="en-IN" sz="1600" dirty="0" smtClean="0"/>
              <a:t>(M.P</a:t>
            </a:r>
            <a:r>
              <a:rPr lang="en-IN" sz="1600" dirty="0"/>
              <a:t>.)</a:t>
            </a:r>
          </a:p>
          <a:p>
            <a:pPr>
              <a:buFont typeface="Wingdings" panose="05000000000000000000" pitchFamily="2" charset="2"/>
              <a:buChar char="§"/>
            </a:pPr>
            <a:r>
              <a:rPr lang="en-IN" sz="1600" dirty="0"/>
              <a:t>The major land use (68%) is under cultivation, out of which more than 57% is under Rain-fed / unirrigated agriculture. Approximately 25% is under the forests </a:t>
            </a:r>
          </a:p>
          <a:p>
            <a:pPr hangingPunct="0">
              <a:buFont typeface="Wingdings" panose="05000000000000000000" pitchFamily="2" charset="2"/>
              <a:buChar char="§"/>
            </a:pPr>
            <a:r>
              <a:rPr lang="en-IN" sz="1600" dirty="0"/>
              <a:t>Erratic rain fall recurring drought conditions and uncontrolled pumping of ground water from aquifers</a:t>
            </a:r>
          </a:p>
          <a:p>
            <a:pPr hangingPunct="0">
              <a:buFont typeface="Wingdings" panose="05000000000000000000" pitchFamily="2" charset="2"/>
              <a:buChar char="§"/>
            </a:pPr>
            <a:r>
              <a:rPr lang="en-IN" sz="1600" dirty="0"/>
              <a:t>Low water tables and increased levels of hard water. </a:t>
            </a:r>
          </a:p>
          <a:p>
            <a:pPr>
              <a:buFont typeface="Wingdings" panose="05000000000000000000" pitchFamily="2" charset="2"/>
              <a:buChar char="§"/>
            </a:pPr>
            <a:r>
              <a:rPr lang="en-IN" sz="1600" dirty="0"/>
              <a:t>Hard rock region with poor soil cover, uncultivable due to shortage of irrigation water. Undulating topography of the area resulting in soil erosion</a:t>
            </a:r>
          </a:p>
          <a:p>
            <a:pPr>
              <a:buFont typeface="Wingdings" panose="05000000000000000000" pitchFamily="2" charset="2"/>
              <a:buChar char="§"/>
            </a:pPr>
            <a:r>
              <a:rPr lang="en-IN" sz="1600" b="1" dirty="0">
                <a:solidFill>
                  <a:srgbClr val="FF0000"/>
                </a:solidFill>
              </a:rPr>
              <a:t>Poverty rate</a:t>
            </a:r>
          </a:p>
          <a:p>
            <a:pPr>
              <a:buFont typeface="Wingdings" panose="05000000000000000000" pitchFamily="2" charset="2"/>
              <a:buChar char="§"/>
            </a:pPr>
            <a:r>
              <a:rPr lang="en-IN" sz="1600" b="1" dirty="0">
                <a:solidFill>
                  <a:srgbClr val="FF0000"/>
                </a:solidFill>
              </a:rPr>
              <a:t>HDI Index</a:t>
            </a:r>
          </a:p>
          <a:p>
            <a:pPr>
              <a:buFont typeface="Wingdings" panose="05000000000000000000" pitchFamily="2" charset="2"/>
              <a:buChar char="§"/>
            </a:pPr>
            <a:r>
              <a:rPr lang="en-IN" sz="1600" b="1" dirty="0">
                <a:solidFill>
                  <a:srgbClr val="FF0000"/>
                </a:solidFill>
              </a:rPr>
              <a:t>Gender Dynamics</a:t>
            </a:r>
          </a:p>
          <a:p>
            <a:pPr>
              <a:buFont typeface="Wingdings" panose="05000000000000000000" pitchFamily="2" charset="2"/>
              <a:buChar char="§"/>
            </a:pPr>
            <a:r>
              <a:rPr lang="en-IN" sz="1600" b="1" dirty="0">
                <a:solidFill>
                  <a:srgbClr val="FF0000"/>
                </a:solidFill>
              </a:rPr>
              <a:t>Fragmented landholdings</a:t>
            </a:r>
          </a:p>
          <a:p>
            <a:pPr>
              <a:buFont typeface="Wingdings" panose="05000000000000000000" pitchFamily="2" charset="2"/>
              <a:buChar char="§"/>
            </a:pPr>
            <a:r>
              <a:rPr lang="en-IN" sz="1600" b="1" dirty="0">
                <a:solidFill>
                  <a:srgbClr val="FF0000"/>
                </a:solidFill>
              </a:rPr>
              <a:t>Migration</a:t>
            </a:r>
            <a:endParaRPr lang="en-IN" sz="1050" b="1" dirty="0">
              <a:solidFill>
                <a:srgbClr val="FF0000"/>
              </a:solidFill>
            </a:endParaRPr>
          </a:p>
        </p:txBody>
      </p:sp>
      <p:pic>
        <p:nvPicPr>
          <p:cNvPr id="18436" name="Picture 4" descr="Image result for Bundelkhand"/>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515532" y="754062"/>
            <a:ext cx="4194871" cy="4986674"/>
          </a:xfrm>
          <a:prstGeom prst="rect">
            <a:avLst/>
          </a:prstGeom>
          <a:noFill/>
          <a:extLst>
            <a:ext uri="{909E8E84-426E-40DD-AFC4-6F175D3DCCD1}">
              <a14:hiddenFill xmlns:a14="http://schemas.microsoft.com/office/drawing/2010/main" xmlns="">
                <a:solidFill>
                  <a:srgbClr val="FFFFFF"/>
                </a:solidFill>
              </a14:hiddenFill>
            </a:ext>
          </a:extLst>
        </p:spPr>
      </p:pic>
      <mc:AlternateContent xmlns:mc="http://schemas.openxmlformats.org/markup-compatibility/2006">
        <mc:Choice xmlns:p14="http://schemas.microsoft.com/office/powerpoint/2010/main" xmlns="" Requires="p14">
          <p:contentPart p14:bwMode="auto" r:id="rId4">
            <p14:nvContentPartPr>
              <p14:cNvPr id="7" name="Ink 6"/>
              <p14:cNvContentPartPr/>
              <p14:nvPr/>
            </p14:nvContentPartPr>
            <p14:xfrm>
              <a:off x="8039083" y="2713719"/>
              <a:ext cx="839760" cy="849360"/>
            </p14:xfrm>
          </p:contentPart>
        </mc:Choice>
        <mc:Fallback>
          <p:pic>
            <p:nvPicPr>
              <p:cNvPr id="7" name="Ink 6"/>
              <p:cNvPicPr/>
              <p:nvPr/>
            </p:nvPicPr>
            <p:blipFill>
              <a:blip r:embed="rId5"/>
              <a:stretch>
                <a:fillRect/>
              </a:stretch>
            </p:blipFill>
            <p:spPr>
              <a:xfrm>
                <a:off x="8010635" y="2685275"/>
                <a:ext cx="896656" cy="906248"/>
              </a:xfrm>
              <a:prstGeom prst="rect">
                <a:avLst/>
              </a:prstGeom>
            </p:spPr>
          </p:pic>
        </mc:Fallback>
      </mc:AlternateContent>
      <mc:AlternateContent xmlns:mc="http://schemas.openxmlformats.org/markup-compatibility/2006">
        <mc:Choice xmlns:p14="http://schemas.microsoft.com/office/powerpoint/2010/main" xmlns="" Requires="p14">
          <p:contentPart p14:bwMode="auto" r:id="rId6">
            <p14:nvContentPartPr>
              <p14:cNvPr id="9" name="Ink 8"/>
              <p14:cNvContentPartPr/>
              <p14:nvPr/>
            </p14:nvContentPartPr>
            <p14:xfrm>
              <a:off x="6689368" y="6204341"/>
              <a:ext cx="240" cy="4080"/>
            </p14:xfrm>
          </p:contentPart>
        </mc:Choice>
        <mc:Fallback>
          <p:pic>
            <p:nvPicPr>
              <p:cNvPr id="9" name="Ink 8"/>
              <p:cNvPicPr/>
              <p:nvPr/>
            </p:nvPicPr>
            <p:blipFill>
              <a:blip r:embed="rId7"/>
              <a:stretch>
                <a:fillRect/>
              </a:stretch>
            </p:blipFill>
            <p:spPr>
              <a:xfrm>
                <a:off x="6685288" y="6200006"/>
                <a:ext cx="8400" cy="12750"/>
              </a:xfrm>
              <a:prstGeom prst="rect">
                <a:avLst/>
              </a:prstGeom>
            </p:spPr>
          </p:pic>
        </mc:Fallback>
      </mc:AlternateContent>
      <mc:AlternateContent xmlns:mc="http://schemas.openxmlformats.org/markup-compatibility/2006">
        <mc:Choice xmlns:p14="http://schemas.microsoft.com/office/powerpoint/2010/main" xmlns="" Requires="p14">
          <p:contentPart p14:bwMode="auto" r:id="rId8">
            <p14:nvContentPartPr>
              <p14:cNvPr id="11" name="Ink 10"/>
              <p14:cNvContentPartPr/>
              <p14:nvPr/>
            </p14:nvContentPartPr>
            <p14:xfrm>
              <a:off x="6930088" y="2319461"/>
              <a:ext cx="240" cy="240"/>
            </p14:xfrm>
          </p:contentPart>
        </mc:Choice>
        <mc:Fallback>
          <p:pic>
            <p:nvPicPr>
              <p:cNvPr id="11" name="Ink 10"/>
              <p:cNvPicPr/>
              <p:nvPr/>
            </p:nvPicPr>
            <p:blipFill/>
            <p:spPr/>
          </p:pic>
        </mc:Fallback>
      </mc:AlternateContent>
      <mc:AlternateContent xmlns:mc="http://schemas.openxmlformats.org/markup-compatibility/2006">
        <mc:Choice xmlns:p14="http://schemas.microsoft.com/office/powerpoint/2010/main" xmlns="" Requires="p14">
          <p:contentPart p14:bwMode="auto" r:id="rId9">
            <p14:nvContentPartPr>
              <p14:cNvPr id="12" name="Ink 11"/>
              <p14:cNvContentPartPr/>
              <p14:nvPr/>
            </p14:nvContentPartPr>
            <p14:xfrm>
              <a:off x="6535528" y="4735541"/>
              <a:ext cx="240" cy="240"/>
            </p14:xfrm>
          </p:contentPart>
        </mc:Choice>
        <mc:Fallback>
          <p:pic>
            <p:nvPicPr>
              <p:cNvPr id="12" name="Ink 11"/>
              <p:cNvPicPr/>
              <p:nvPr/>
            </p:nvPicPr>
            <p:blipFill/>
            <p:spPr/>
          </p:pic>
        </mc:Fallback>
      </mc:AlternateContent>
      <mc:AlternateContent xmlns:mc="http://schemas.openxmlformats.org/markup-compatibility/2006">
        <mc:Choice xmlns:p14="http://schemas.microsoft.com/office/powerpoint/2010/main" xmlns="" Requires="p14">
          <p:contentPart p14:bwMode="auto" r:id="rId10">
            <p14:nvContentPartPr>
              <p14:cNvPr id="14" name="Ink 13"/>
              <p14:cNvContentPartPr/>
              <p14:nvPr/>
            </p14:nvContentPartPr>
            <p14:xfrm>
              <a:off x="6747208" y="2906741"/>
              <a:ext cx="240" cy="240"/>
            </p14:xfrm>
          </p:contentPart>
        </mc:Choice>
        <mc:Fallback>
          <p:pic>
            <p:nvPicPr>
              <p:cNvPr id="14" name="Ink 13"/>
              <p:cNvPicPr/>
              <p:nvPr/>
            </p:nvPicPr>
            <p:blipFill/>
            <p:spPr/>
          </p:pic>
        </mc:Fallback>
      </mc:AlternateContent>
      <mc:AlternateContent xmlns:mc="http://schemas.openxmlformats.org/markup-compatibility/2006">
        <mc:Choice xmlns:p14="http://schemas.microsoft.com/office/powerpoint/2010/main" xmlns="" Requires="p14">
          <p:contentPart p14:bwMode="auto" r:id="rId11">
            <p14:nvContentPartPr>
              <p14:cNvPr id="15" name="Ink 14"/>
              <p14:cNvContentPartPr/>
              <p14:nvPr/>
            </p14:nvContentPartPr>
            <p14:xfrm>
              <a:off x="6862648" y="2156021"/>
              <a:ext cx="240" cy="240"/>
            </p14:xfrm>
          </p:contentPart>
        </mc:Choice>
        <mc:Fallback>
          <p:pic>
            <p:nvPicPr>
              <p:cNvPr id="15" name="Ink 14"/>
              <p:cNvPicPr/>
              <p:nvPr/>
            </p:nvPicPr>
            <p:blipFill/>
            <p:spPr/>
          </p:pic>
        </mc:Fallback>
      </mc:AlternateContent>
      <mc:AlternateContent xmlns:mc="http://schemas.openxmlformats.org/markup-compatibility/2006">
        <mc:Choice xmlns:p14="http://schemas.microsoft.com/office/powerpoint/2010/main" xmlns="" Requires="p14">
          <p:contentPart p14:bwMode="auto" r:id="rId12">
            <p14:nvContentPartPr>
              <p14:cNvPr id="17" name="Ink 16"/>
              <p14:cNvContentPartPr/>
              <p14:nvPr/>
            </p14:nvContentPartPr>
            <p14:xfrm>
              <a:off x="2608408" y="6342821"/>
              <a:ext cx="240" cy="4080"/>
            </p14:xfrm>
          </p:contentPart>
        </mc:Choice>
        <mc:Fallback>
          <p:pic>
            <p:nvPicPr>
              <p:cNvPr id="17" name="Ink 16"/>
              <p:cNvPicPr/>
              <p:nvPr/>
            </p:nvPicPr>
            <p:blipFill>
              <a:blip r:embed="rId13"/>
              <a:stretch>
                <a:fillRect/>
              </a:stretch>
            </p:blipFill>
            <p:spPr>
              <a:xfrm>
                <a:off x="2604328" y="6338741"/>
                <a:ext cx="8400" cy="12240"/>
              </a:xfrm>
              <a:prstGeom prst="rect">
                <a:avLst/>
              </a:prstGeom>
            </p:spPr>
          </p:pic>
        </mc:Fallback>
      </mc:AlternateContent>
    </p:spTree>
    <p:extLst>
      <p:ext uri="{BB962C8B-B14F-4D97-AF65-F5344CB8AC3E}">
        <p14:creationId xmlns:p14="http://schemas.microsoft.com/office/powerpoint/2010/main" xmlns="" val="3717318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1632" y="155962"/>
            <a:ext cx="5200498" cy="6087523"/>
          </a:xfrm>
          <a:prstGeom prst="rect">
            <a:avLst/>
          </a:prstGeom>
        </p:spPr>
      </p:pic>
      <p:pic>
        <p:nvPicPr>
          <p:cNvPr id="5" name="Picture 4"/>
          <p:cNvPicPr>
            <a:picLocks noChangeAspect="1"/>
          </p:cNvPicPr>
          <p:nvPr/>
        </p:nvPicPr>
        <p:blipFill>
          <a:blip r:embed="rId3"/>
          <a:stretch>
            <a:fillRect/>
          </a:stretch>
        </p:blipFill>
        <p:spPr>
          <a:xfrm>
            <a:off x="5667975" y="155962"/>
            <a:ext cx="3967492" cy="3421628"/>
          </a:xfrm>
          <a:prstGeom prst="rect">
            <a:avLst/>
          </a:prstGeom>
        </p:spPr>
      </p:pic>
      <p:pic>
        <p:nvPicPr>
          <p:cNvPr id="6" name="Picture 5"/>
          <p:cNvPicPr>
            <a:picLocks noChangeAspect="1"/>
          </p:cNvPicPr>
          <p:nvPr/>
        </p:nvPicPr>
        <p:blipFill>
          <a:blip r:embed="rId4"/>
          <a:stretch>
            <a:fillRect/>
          </a:stretch>
        </p:blipFill>
        <p:spPr>
          <a:xfrm>
            <a:off x="5322615" y="3061255"/>
            <a:ext cx="4368698" cy="3698566"/>
          </a:xfrm>
          <a:prstGeom prst="rect">
            <a:avLst/>
          </a:prstGeom>
        </p:spPr>
      </p:pic>
    </p:spTree>
    <p:extLst>
      <p:ext uri="{BB962C8B-B14F-4D97-AF65-F5344CB8AC3E}">
        <p14:creationId xmlns:p14="http://schemas.microsoft.com/office/powerpoint/2010/main" xmlns="" val="3798639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73042" y="506436"/>
            <a:ext cx="4521918" cy="6053102"/>
          </a:xfrm>
          <a:prstGeom prst="rect">
            <a:avLst/>
          </a:prstGeom>
        </p:spPr>
      </p:pic>
      <p:pic>
        <p:nvPicPr>
          <p:cNvPr id="5" name="Picture 4"/>
          <p:cNvPicPr>
            <a:picLocks noChangeAspect="1"/>
          </p:cNvPicPr>
          <p:nvPr/>
        </p:nvPicPr>
        <p:blipFill>
          <a:blip r:embed="rId3"/>
          <a:stretch>
            <a:fillRect/>
          </a:stretch>
        </p:blipFill>
        <p:spPr>
          <a:xfrm>
            <a:off x="5762504" y="615941"/>
            <a:ext cx="4535926" cy="5834092"/>
          </a:xfrm>
          <a:prstGeom prst="rect">
            <a:avLst/>
          </a:prstGeom>
        </p:spPr>
      </p:pic>
    </p:spTree>
    <p:extLst>
      <p:ext uri="{BB962C8B-B14F-4D97-AF65-F5344CB8AC3E}">
        <p14:creationId xmlns:p14="http://schemas.microsoft.com/office/powerpoint/2010/main" xmlns="" val="3010676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914" y="332468"/>
            <a:ext cx="9971315" cy="1325563"/>
          </a:xfrm>
        </p:spPr>
        <p:txBody>
          <a:bodyPr>
            <a:normAutofit/>
          </a:bodyPr>
          <a:lstStyle/>
          <a:p>
            <a:r>
              <a:rPr lang="en-IN" sz="3200" b="1" dirty="0"/>
              <a:t>Haritika intervention – Conceptual Framework</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695849812"/>
              </p:ext>
            </p:extLst>
          </p:nvPr>
        </p:nvGraphicFramePr>
        <p:xfrm>
          <a:off x="3211285" y="1222637"/>
          <a:ext cx="8820149" cy="29839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p:cNvGrpSpPr/>
          <p:nvPr/>
        </p:nvGrpSpPr>
        <p:grpSpPr>
          <a:xfrm>
            <a:off x="3309256" y="4598664"/>
            <a:ext cx="7369628" cy="1681843"/>
            <a:chOff x="3831771" y="2585357"/>
            <a:chExt cx="7369628" cy="1681843"/>
          </a:xfrm>
        </p:grpSpPr>
        <p:sp>
          <p:nvSpPr>
            <p:cNvPr id="6" name="Rectangle: Rounded Corners 5"/>
            <p:cNvSpPr/>
            <p:nvPr/>
          </p:nvSpPr>
          <p:spPr>
            <a:xfrm>
              <a:off x="3831771" y="2585357"/>
              <a:ext cx="4114800" cy="1676400"/>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800" dirty="0"/>
                <a:t>Anchor project</a:t>
              </a:r>
            </a:p>
          </p:txBody>
        </p:sp>
        <p:sp>
          <p:nvSpPr>
            <p:cNvPr id="7" name="Rectangle: Rounded Corners 6"/>
            <p:cNvSpPr/>
            <p:nvPr/>
          </p:nvSpPr>
          <p:spPr>
            <a:xfrm>
              <a:off x="8523514" y="2706801"/>
              <a:ext cx="2220685" cy="10776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Additional projects</a:t>
              </a:r>
            </a:p>
          </p:txBody>
        </p:sp>
        <p:sp>
          <p:nvSpPr>
            <p:cNvPr id="8" name="Rectangle: Rounded Corners 7"/>
            <p:cNvSpPr/>
            <p:nvPr/>
          </p:nvSpPr>
          <p:spPr>
            <a:xfrm>
              <a:off x="8675914" y="2884714"/>
              <a:ext cx="2220685" cy="1077686"/>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Additional projects</a:t>
              </a:r>
            </a:p>
          </p:txBody>
        </p:sp>
        <p:sp>
          <p:nvSpPr>
            <p:cNvPr id="9" name="Rectangle: Rounded Corners 8"/>
            <p:cNvSpPr/>
            <p:nvPr/>
          </p:nvSpPr>
          <p:spPr>
            <a:xfrm>
              <a:off x="8828314" y="3037114"/>
              <a:ext cx="2220685" cy="107768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Additional projects</a:t>
              </a:r>
            </a:p>
          </p:txBody>
        </p:sp>
        <p:sp>
          <p:nvSpPr>
            <p:cNvPr id="10" name="Rectangle: Rounded Corners 9"/>
            <p:cNvSpPr/>
            <p:nvPr/>
          </p:nvSpPr>
          <p:spPr>
            <a:xfrm>
              <a:off x="8980714" y="3189514"/>
              <a:ext cx="2220685" cy="1077686"/>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n-IN" dirty="0"/>
                <a:t>Additional projects</a:t>
              </a:r>
            </a:p>
          </p:txBody>
        </p:sp>
        <mc:AlternateContent xmlns:mc="http://schemas.openxmlformats.org/markup-compatibility/2006">
          <mc:Choice xmlns:p14="http://schemas.microsoft.com/office/powerpoint/2010/main" xmlns="" Requires="p14">
            <p:contentPart p14:bwMode="auto" r:id="rId8">
              <p14:nvContentPartPr>
                <p14:cNvPr id="11" name="Ink 10"/>
                <p14:cNvContentPartPr/>
                <p14:nvPr/>
              </p14:nvContentPartPr>
              <p14:xfrm>
                <a:off x="4833034" y="3156651"/>
                <a:ext cx="240" cy="240"/>
              </p14:xfrm>
            </p:contentPart>
          </mc:Choice>
          <mc:Fallback>
            <p:pic>
              <p:nvPicPr>
                <p:cNvPr id="11" name="Ink 10"/>
                <p:cNvPicPr/>
                <p:nvPr/>
              </p:nvPicPr>
              <p:blipFill/>
              <p:spPr/>
            </p:pic>
          </mc:Fallback>
        </mc:AlternateContent>
        <p:sp>
          <p:nvSpPr>
            <p:cNvPr id="12" name="Arrow: Quad 11"/>
            <p:cNvSpPr/>
            <p:nvPr/>
          </p:nvSpPr>
          <p:spPr>
            <a:xfrm>
              <a:off x="8082644" y="3194751"/>
              <a:ext cx="326571" cy="386443"/>
            </a:xfrm>
            <a:prstGeom prst="quad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13" name="Frame 12"/>
          <p:cNvSpPr/>
          <p:nvPr/>
        </p:nvSpPr>
        <p:spPr>
          <a:xfrm>
            <a:off x="217714" y="1860092"/>
            <a:ext cx="2416629" cy="1709057"/>
          </a:xfrm>
          <a:prstGeom prst="fram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solidFill>
                  <a:schemeClr val="tx1"/>
                </a:solidFill>
              </a:rPr>
              <a:t>Convergence of rural development themes</a:t>
            </a:r>
          </a:p>
        </p:txBody>
      </p:sp>
      <p:sp>
        <p:nvSpPr>
          <p:cNvPr id="14" name="Frame 13"/>
          <p:cNvSpPr/>
          <p:nvPr/>
        </p:nvSpPr>
        <p:spPr>
          <a:xfrm>
            <a:off x="217714" y="4546750"/>
            <a:ext cx="2416629" cy="1709057"/>
          </a:xfrm>
          <a:prstGeom prst="fram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solidFill>
                  <a:schemeClr val="tx1"/>
                </a:solidFill>
              </a:rPr>
              <a:t>Convergence of the </a:t>
            </a:r>
            <a:r>
              <a:rPr lang="en-IN" b="1" dirty="0" err="1">
                <a:solidFill>
                  <a:schemeClr val="tx1"/>
                </a:solidFill>
              </a:rPr>
              <a:t>fundings</a:t>
            </a:r>
            <a:endParaRPr lang="en-IN" b="1" dirty="0">
              <a:solidFill>
                <a:schemeClr val="tx1"/>
              </a:solidFill>
            </a:endParaRPr>
          </a:p>
        </p:txBody>
      </p:sp>
      <p:sp>
        <p:nvSpPr>
          <p:cNvPr id="15" name="Arrow: Quad 14"/>
          <p:cNvSpPr/>
          <p:nvPr/>
        </p:nvSpPr>
        <p:spPr>
          <a:xfrm>
            <a:off x="653143" y="3679371"/>
            <a:ext cx="1458686" cy="664029"/>
          </a:xfrm>
          <a:prstGeom prst="quad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IN"/>
          </a:p>
        </p:txBody>
      </p:sp>
      <p:cxnSp>
        <p:nvCxnSpPr>
          <p:cNvPr id="17" name="Straight Connector 16"/>
          <p:cNvCxnSpPr/>
          <p:nvPr/>
        </p:nvCxnSpPr>
        <p:spPr>
          <a:xfrm flipH="1">
            <a:off x="2917371" y="1658030"/>
            <a:ext cx="0" cy="4932000"/>
          </a:xfrm>
          <a:prstGeom prst="line">
            <a:avLst/>
          </a:prstGeom>
          <a:ln w="53975">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673082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3600" b="1" dirty="0"/>
              <a:t>Area development approach</a:t>
            </a:r>
          </a:p>
        </p:txBody>
      </p:sp>
      <p:pic>
        <p:nvPicPr>
          <p:cNvPr id="4" name="Picture 3"/>
          <p:cNvPicPr>
            <a:picLocks noChangeAspect="1" noChangeArrowheads="1"/>
          </p:cNvPicPr>
          <p:nvPr/>
        </p:nvPicPr>
        <p:blipFill>
          <a:blip r:embed="rId2"/>
          <a:srcRect/>
          <a:stretch>
            <a:fillRect/>
          </a:stretch>
        </p:blipFill>
        <p:spPr bwMode="auto">
          <a:xfrm>
            <a:off x="1181100" y="2013858"/>
            <a:ext cx="2362199" cy="2590800"/>
          </a:xfrm>
          <a:prstGeom prst="rect">
            <a:avLst/>
          </a:prstGeom>
          <a:noFill/>
          <a:ln w="9525">
            <a:noFill/>
            <a:miter lim="800000"/>
            <a:headEnd/>
            <a:tailEnd/>
          </a:ln>
          <a:effectLst/>
        </p:spPr>
      </p:pic>
      <p:sp>
        <p:nvSpPr>
          <p:cNvPr id="5" name="Rectangle 4"/>
          <p:cNvSpPr/>
          <p:nvPr/>
        </p:nvSpPr>
        <p:spPr>
          <a:xfrm>
            <a:off x="838200" y="4927828"/>
            <a:ext cx="3426387" cy="369332"/>
          </a:xfrm>
          <a:prstGeom prst="rect">
            <a:avLst/>
          </a:prstGeom>
        </p:spPr>
        <p:txBody>
          <a:bodyPr wrap="none">
            <a:spAutoFit/>
          </a:bodyPr>
          <a:lstStyle/>
          <a:p>
            <a:r>
              <a:rPr lang="en-US" b="1" dirty="0" err="1">
                <a:solidFill>
                  <a:srgbClr val="FFC000"/>
                </a:solidFill>
                <a:latin typeface="Calibri" pitchFamily="34" charset="0"/>
              </a:rPr>
              <a:t>Bhadar</a:t>
            </a:r>
            <a:r>
              <a:rPr lang="en-US" b="1" dirty="0">
                <a:solidFill>
                  <a:srgbClr val="FFC000"/>
                </a:solidFill>
                <a:latin typeface="Calibri" pitchFamily="34" charset="0"/>
              </a:rPr>
              <a:t> River Basin in </a:t>
            </a:r>
            <a:r>
              <a:rPr lang="en-US" b="1" dirty="0" err="1">
                <a:solidFill>
                  <a:srgbClr val="FFC000"/>
                </a:solidFill>
                <a:latin typeface="Calibri" pitchFamily="34" charset="0"/>
              </a:rPr>
              <a:t>Chhattarpur</a:t>
            </a:r>
            <a:endParaRPr lang="en-IN" dirty="0"/>
          </a:p>
        </p:txBody>
      </p:sp>
      <p:pic>
        <p:nvPicPr>
          <p:cNvPr id="6" name="Picture 5" descr="5"/>
          <p:cNvPicPr>
            <a:picLocks noChangeAspect="1" noChangeArrowheads="1"/>
          </p:cNvPicPr>
          <p:nvPr/>
        </p:nvPicPr>
        <p:blipFill>
          <a:blip r:embed="rId3" cstate="print"/>
          <a:srcRect/>
          <a:stretch>
            <a:fillRect/>
          </a:stretch>
        </p:blipFill>
        <p:spPr bwMode="auto">
          <a:xfrm>
            <a:off x="4615543" y="2128158"/>
            <a:ext cx="2438400" cy="2362199"/>
          </a:xfrm>
          <a:prstGeom prst="rect">
            <a:avLst/>
          </a:prstGeom>
          <a:noFill/>
          <a:ln w="9525">
            <a:noFill/>
            <a:miter lim="800000"/>
            <a:headEnd/>
            <a:tailEnd/>
          </a:ln>
        </p:spPr>
      </p:pic>
      <p:sp>
        <p:nvSpPr>
          <p:cNvPr id="7" name="TextBox 14"/>
          <p:cNvSpPr txBox="1"/>
          <p:nvPr/>
        </p:nvSpPr>
        <p:spPr>
          <a:xfrm>
            <a:off x="4615543" y="4897050"/>
            <a:ext cx="3396343" cy="400110"/>
          </a:xfrm>
          <a:prstGeom prst="rect">
            <a:avLst/>
          </a:prstGeom>
          <a:noFill/>
        </p:spPr>
        <p:txBody>
          <a:bodyPr wrap="square" rtlCol="0">
            <a:spAutoFit/>
          </a:bodyPr>
          <a:lstStyle>
            <a:defPPr>
              <a:defRPr lang="en-US"/>
            </a:defPPr>
            <a:lvl1pPr algn="l" rtl="0" fontAlgn="base">
              <a:spcBef>
                <a:spcPct val="0"/>
              </a:spcBef>
              <a:spcAft>
                <a:spcPct val="0"/>
              </a:spcAft>
              <a:defRPr sz="2400" kern="1200">
                <a:solidFill>
                  <a:schemeClr val="tx1"/>
                </a:solidFill>
                <a:latin typeface="Times New Roman" charset="0"/>
                <a:ea typeface="+mn-ea"/>
                <a:cs typeface="+mn-cs"/>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a:lstStyle>
          <a:p>
            <a:r>
              <a:rPr lang="en-US" sz="2000" b="1" dirty="0" err="1">
                <a:solidFill>
                  <a:srgbClr val="FFC000"/>
                </a:solidFill>
                <a:latin typeface="Calibri" pitchFamily="34" charset="0"/>
              </a:rPr>
              <a:t>Karpia</a:t>
            </a:r>
            <a:r>
              <a:rPr lang="en-US" sz="2000" b="1" dirty="0">
                <a:solidFill>
                  <a:srgbClr val="FFC000"/>
                </a:solidFill>
                <a:latin typeface="Calibri" pitchFamily="34" charset="0"/>
              </a:rPr>
              <a:t> River Basin in </a:t>
            </a:r>
            <a:r>
              <a:rPr lang="en-US" sz="2000" b="1" dirty="0" err="1">
                <a:solidFill>
                  <a:srgbClr val="FFC000"/>
                </a:solidFill>
                <a:latin typeface="Calibri" pitchFamily="34" charset="0"/>
              </a:rPr>
              <a:t>Mahoba</a:t>
            </a:r>
            <a:endParaRPr lang="en-US" sz="2000" b="1" dirty="0">
              <a:solidFill>
                <a:srgbClr val="FFC000"/>
              </a:solidFill>
              <a:latin typeface="Calibri" pitchFamily="34" charset="0"/>
            </a:endParaRPr>
          </a:p>
        </p:txBody>
      </p:sp>
      <p:pic>
        <p:nvPicPr>
          <p:cNvPr id="1026" name="Picture 2" descr="C:\Users\dell\Desktop\sbi foundation\Drainage map.bmp"/>
          <p:cNvPicPr>
            <a:picLocks noChangeAspect="1" noChangeArrowheads="1"/>
          </p:cNvPicPr>
          <p:nvPr/>
        </p:nvPicPr>
        <p:blipFill>
          <a:blip r:embed="rId4"/>
          <a:srcRect/>
          <a:stretch>
            <a:fillRect/>
          </a:stretch>
        </p:blipFill>
        <p:spPr bwMode="auto">
          <a:xfrm>
            <a:off x="8197327" y="1635163"/>
            <a:ext cx="3385072" cy="3044414"/>
          </a:xfrm>
          <a:prstGeom prst="rect">
            <a:avLst/>
          </a:prstGeom>
          <a:noFill/>
        </p:spPr>
      </p:pic>
    </p:spTree>
    <p:extLst>
      <p:ext uri="{BB962C8B-B14F-4D97-AF65-F5344CB8AC3E}">
        <p14:creationId xmlns:p14="http://schemas.microsoft.com/office/powerpoint/2010/main" xmlns="" val="3316043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18457" y="478971"/>
            <a:ext cx="7772400" cy="762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An Integrated Model Approach</a:t>
            </a:r>
          </a:p>
        </p:txBody>
      </p:sp>
      <p:pic>
        <p:nvPicPr>
          <p:cNvPr id="5" name="Picture 2"/>
          <p:cNvPicPr>
            <a:picLocks noGrp="1" noChangeAspect="1" noChangeArrowheads="1"/>
          </p:cNvPicPr>
          <p:nvPr>
            <p:ph idx="1"/>
          </p:nvPr>
        </p:nvPicPr>
        <p:blipFill>
          <a:blip r:embed="rId2"/>
          <a:srcRect/>
          <a:stretch>
            <a:fillRect/>
          </a:stretch>
        </p:blipFill>
        <p:spPr bwMode="auto">
          <a:xfrm>
            <a:off x="794657" y="1001484"/>
            <a:ext cx="2498958" cy="234750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Picture 3"/>
          <p:cNvPicPr>
            <a:picLocks noChangeAspect="1" noChangeArrowheads="1"/>
          </p:cNvPicPr>
          <p:nvPr/>
        </p:nvPicPr>
        <p:blipFill>
          <a:blip r:embed="rId3"/>
          <a:srcRect/>
          <a:stretch>
            <a:fillRect/>
          </a:stretch>
        </p:blipFill>
        <p:spPr bwMode="auto">
          <a:xfrm>
            <a:off x="4261757" y="1077685"/>
            <a:ext cx="2514600" cy="25146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Down Arrow 6"/>
          <p:cNvSpPr/>
          <p:nvPr/>
        </p:nvSpPr>
        <p:spPr>
          <a:xfrm rot="16200000">
            <a:off x="3766457" y="1801585"/>
            <a:ext cx="381000" cy="762000"/>
          </a:xfrm>
          <a:prstGeom prst="downArrow">
            <a:avLst>
              <a:gd name="adj1" fmla="val 50000"/>
              <a:gd name="adj2" fmla="val 47778"/>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5" descr="Picture 100"/>
          <p:cNvPicPr>
            <a:picLocks noChangeAspect="1" noChangeArrowheads="1"/>
          </p:cNvPicPr>
          <p:nvPr/>
        </p:nvPicPr>
        <p:blipFill>
          <a:blip r:embed="rId4" cstate="print"/>
          <a:srcRect/>
          <a:stretch>
            <a:fillRect/>
          </a:stretch>
        </p:blipFill>
        <p:spPr bwMode="auto">
          <a:xfrm>
            <a:off x="7233557" y="2868385"/>
            <a:ext cx="2514600" cy="25908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9" name="Curved Down Arrow 8"/>
          <p:cNvSpPr/>
          <p:nvPr/>
        </p:nvSpPr>
        <p:spPr>
          <a:xfrm>
            <a:off x="6547757" y="2525485"/>
            <a:ext cx="1371600" cy="685800"/>
          </a:xfrm>
          <a:prstGeom prst="curvedDown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 name="Picture 6" descr="Picture 062"/>
          <p:cNvPicPr>
            <a:picLocks noChangeAspect="1" noChangeArrowheads="1"/>
          </p:cNvPicPr>
          <p:nvPr/>
        </p:nvPicPr>
        <p:blipFill>
          <a:blip r:embed="rId5" cstate="print"/>
          <a:srcRect/>
          <a:stretch>
            <a:fillRect/>
          </a:stretch>
        </p:blipFill>
        <p:spPr bwMode="auto">
          <a:xfrm>
            <a:off x="1061357" y="4201885"/>
            <a:ext cx="2514600" cy="243839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1" name="Picture 10" descr="DSCF9327.JPG"/>
          <p:cNvPicPr>
            <a:picLocks noChangeAspect="1"/>
          </p:cNvPicPr>
          <p:nvPr/>
        </p:nvPicPr>
        <p:blipFill>
          <a:blip r:embed="rId6" cstate="print"/>
          <a:stretch>
            <a:fillRect/>
          </a:stretch>
        </p:blipFill>
        <p:spPr>
          <a:xfrm>
            <a:off x="3956957" y="4125685"/>
            <a:ext cx="2514600" cy="25908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cxnSp>
        <p:nvCxnSpPr>
          <p:cNvPr id="12" name="Curved Connector 14"/>
          <p:cNvCxnSpPr/>
          <p:nvPr/>
        </p:nvCxnSpPr>
        <p:spPr>
          <a:xfrm rot="10800000" flipV="1">
            <a:off x="6395357" y="4659085"/>
            <a:ext cx="762000" cy="457200"/>
          </a:xfrm>
          <a:prstGeom prst="curvedConnector3">
            <a:avLst>
              <a:gd name="adj1" fmla="val 24000"/>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Curved Down Arrow 22"/>
          <p:cNvSpPr/>
          <p:nvPr/>
        </p:nvSpPr>
        <p:spPr>
          <a:xfrm rot="10559369">
            <a:off x="2887917" y="6567626"/>
            <a:ext cx="1205555" cy="496424"/>
          </a:xfrm>
          <a:prstGeom prst="curvedDownArrow">
            <a:avLst/>
          </a:prstGeom>
          <a:solidFill>
            <a:srgbClr val="FF000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Up-Down Arrow 23"/>
          <p:cNvSpPr/>
          <p:nvPr/>
        </p:nvSpPr>
        <p:spPr>
          <a:xfrm>
            <a:off x="2051957" y="3516085"/>
            <a:ext cx="304800" cy="914400"/>
          </a:xfrm>
          <a:prstGeom prst="upDownArrow">
            <a:avLst/>
          </a:prstGeom>
          <a:solidFill>
            <a:srgbClr val="FF000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311162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1524" y="158298"/>
            <a:ext cx="8688162" cy="832304"/>
          </a:xfrm>
        </p:spPr>
        <p:txBody>
          <a:bodyPr>
            <a:normAutofit/>
          </a:bodyPr>
          <a:lstStyle/>
          <a:p>
            <a:r>
              <a:rPr lang="en-IN" sz="3200" b="1" dirty="0"/>
              <a:t>Objectives and portfolio of activities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1982969956"/>
              </p:ext>
            </p:extLst>
          </p:nvPr>
        </p:nvGraphicFramePr>
        <p:xfrm>
          <a:off x="771524" y="990602"/>
          <a:ext cx="10798042" cy="5640341"/>
        </p:xfrm>
        <a:graphic>
          <a:graphicData uri="http://schemas.openxmlformats.org/drawingml/2006/table">
            <a:tbl>
              <a:tblPr firstRow="1" bandRow="1">
                <a:tableStyleId>{5C22544A-7EE6-4342-B048-85BDC9FD1C3A}</a:tableStyleId>
              </a:tblPr>
              <a:tblGrid>
                <a:gridCol w="2848038">
                  <a:extLst>
                    <a:ext uri="{9D8B030D-6E8A-4147-A177-3AD203B41FA5}">
                      <a16:colId xmlns:a16="http://schemas.microsoft.com/office/drawing/2014/main" xmlns="" val="1596129493"/>
                    </a:ext>
                  </a:extLst>
                </a:gridCol>
                <a:gridCol w="3975002">
                  <a:extLst>
                    <a:ext uri="{9D8B030D-6E8A-4147-A177-3AD203B41FA5}">
                      <a16:colId xmlns:a16="http://schemas.microsoft.com/office/drawing/2014/main" xmlns="" val="3644782328"/>
                    </a:ext>
                  </a:extLst>
                </a:gridCol>
                <a:gridCol w="3975002">
                  <a:extLst>
                    <a:ext uri="{9D8B030D-6E8A-4147-A177-3AD203B41FA5}">
                      <a16:colId xmlns:a16="http://schemas.microsoft.com/office/drawing/2014/main" xmlns="" val="816314597"/>
                    </a:ext>
                  </a:extLst>
                </a:gridCol>
              </a:tblGrid>
              <a:tr h="370840">
                <a:tc>
                  <a:txBody>
                    <a:bodyPr/>
                    <a:lstStyle/>
                    <a:p>
                      <a:r>
                        <a:rPr lang="en-IN" sz="1600" dirty="0"/>
                        <a:t>Objectives</a:t>
                      </a:r>
                    </a:p>
                  </a:txBody>
                  <a:tcPr/>
                </a:tc>
                <a:tc gridSpan="2">
                  <a:txBody>
                    <a:bodyPr/>
                    <a:lstStyle/>
                    <a:p>
                      <a:pPr algn="ctr"/>
                      <a:r>
                        <a:rPr lang="en-IN" sz="1600" dirty="0"/>
                        <a:t>Activities</a:t>
                      </a:r>
                    </a:p>
                  </a:txBody>
                  <a:tcPr/>
                </a:tc>
                <a:tc hMerge="1">
                  <a:txBody>
                    <a:bodyPr/>
                    <a:lstStyle/>
                    <a:p>
                      <a:endParaRPr lang="en-IN"/>
                    </a:p>
                  </a:txBody>
                  <a:tcPr/>
                </a:tc>
                <a:extLst>
                  <a:ext uri="{0D108BD9-81ED-4DB2-BD59-A6C34878D82A}">
                    <a16:rowId xmlns:a16="http://schemas.microsoft.com/office/drawing/2014/main" xmlns="" val="197277117"/>
                  </a:ext>
                </a:extLst>
              </a:tr>
              <a:tr h="1066800">
                <a:tc>
                  <a:txBody>
                    <a:bodyPr/>
                    <a:lstStyle/>
                    <a:p>
                      <a:r>
                        <a:rPr lang="en-US" sz="1600" kern="1200" dirty="0">
                          <a:solidFill>
                            <a:schemeClr val="dk1"/>
                          </a:solidFill>
                          <a:effectLst/>
                          <a:latin typeface="+mn-lt"/>
                          <a:ea typeface="+mn-ea"/>
                          <a:cs typeface="+mn-cs"/>
                        </a:rPr>
                        <a:t>Safe water Access</a:t>
                      </a:r>
                      <a:endParaRPr lang="en-IN" sz="1600" dirty="0"/>
                    </a:p>
                  </a:txBody>
                  <a:tcPr/>
                </a:tc>
                <a:tc>
                  <a:txBody>
                    <a:bodyPr/>
                    <a:lstStyle/>
                    <a:p>
                      <a:r>
                        <a:rPr lang="en-US" sz="1600" b="1" kern="1200" dirty="0">
                          <a:solidFill>
                            <a:schemeClr val="dk1"/>
                          </a:solidFill>
                          <a:effectLst/>
                          <a:latin typeface="+mn-lt"/>
                          <a:ea typeface="+mn-ea"/>
                          <a:cs typeface="+mn-cs"/>
                        </a:rPr>
                        <a:t>Bore-well</a:t>
                      </a:r>
                    </a:p>
                    <a:p>
                      <a:r>
                        <a:rPr lang="en-US" sz="1600" b="1" kern="1200" dirty="0">
                          <a:solidFill>
                            <a:schemeClr val="dk1"/>
                          </a:solidFill>
                          <a:effectLst/>
                          <a:latin typeface="+mn-lt"/>
                          <a:ea typeface="+mn-ea"/>
                          <a:cs typeface="+mn-cs"/>
                        </a:rPr>
                        <a:t>Community dug-well</a:t>
                      </a:r>
                    </a:p>
                  </a:txBody>
                  <a:tcPr/>
                </a:tc>
                <a:tc>
                  <a:txBody>
                    <a:bodyPr/>
                    <a:lstStyle/>
                    <a:p>
                      <a:r>
                        <a:rPr lang="en-US" sz="1600" kern="1200" dirty="0">
                          <a:solidFill>
                            <a:schemeClr val="dk1"/>
                          </a:solidFill>
                          <a:effectLst/>
                          <a:latin typeface="+mn-lt"/>
                          <a:ea typeface="+mn-ea"/>
                          <a:cs typeface="+mn-cs"/>
                        </a:rPr>
                        <a:t>Sustainable community managed water supply systems</a:t>
                      </a:r>
                    </a:p>
                    <a:p>
                      <a:r>
                        <a:rPr lang="en-US" sz="1600" kern="1200" dirty="0">
                          <a:solidFill>
                            <a:schemeClr val="dk1"/>
                          </a:solidFill>
                          <a:effectLst/>
                          <a:latin typeface="+mn-lt"/>
                          <a:ea typeface="+mn-ea"/>
                          <a:cs typeface="+mn-cs"/>
                        </a:rPr>
                        <a:t>Water quality lab</a:t>
                      </a:r>
                      <a:endParaRPr lang="en-IN" sz="1600" dirty="0"/>
                    </a:p>
                    <a:p>
                      <a:endParaRPr lang="en-IN" sz="1600" dirty="0"/>
                    </a:p>
                  </a:txBody>
                  <a:tcPr/>
                </a:tc>
                <a:extLst>
                  <a:ext uri="{0D108BD9-81ED-4DB2-BD59-A6C34878D82A}">
                    <a16:rowId xmlns:a16="http://schemas.microsoft.com/office/drawing/2014/main" xmlns="" val="3113733664"/>
                  </a:ext>
                </a:extLst>
              </a:tr>
              <a:tr h="16931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latin typeface="+mn-lt"/>
                          <a:ea typeface="+mn-ea"/>
                          <a:cs typeface="+mn-cs"/>
                        </a:rPr>
                        <a:t>Water Harvesting</a:t>
                      </a:r>
                      <a:r>
                        <a:rPr lang="en-US" sz="1600" kern="1200" baseline="0" dirty="0">
                          <a:solidFill>
                            <a:schemeClr val="dk1"/>
                          </a:solidFill>
                          <a:effectLst/>
                          <a:latin typeface="+mn-lt"/>
                          <a:ea typeface="+mn-ea"/>
                          <a:cs typeface="+mn-cs"/>
                        </a:rPr>
                        <a:t> Initiatives</a:t>
                      </a:r>
                      <a:endParaRPr lang="en-IN" sz="1600" kern="1200" dirty="0">
                        <a:solidFill>
                          <a:schemeClr val="dk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dk1"/>
                          </a:solidFill>
                          <a:effectLst/>
                          <a:latin typeface="+mn-lt"/>
                          <a:ea typeface="+mn-ea"/>
                          <a:cs typeface="+mn-cs"/>
                        </a:rPr>
                        <a:t>Integrated water Resource Management</a:t>
                      </a:r>
                      <a:endParaRPr lang="en-IN" sz="1600" dirty="0"/>
                    </a:p>
                    <a:p>
                      <a:r>
                        <a:rPr lang="en-US" sz="1600" kern="1200" dirty="0">
                          <a:solidFill>
                            <a:schemeClr val="dk1"/>
                          </a:solidFill>
                          <a:effectLst/>
                          <a:latin typeface="+mn-lt"/>
                          <a:ea typeface="+mn-ea"/>
                          <a:cs typeface="+mn-cs"/>
                        </a:rPr>
                        <a:t>package of practices for </a:t>
                      </a:r>
                    </a:p>
                    <a:p>
                      <a:pPr marL="285750" indent="-285750">
                        <a:buFont typeface="Arial" panose="020B0604020202020204" pitchFamily="34" charset="0"/>
                        <a:buChar char="•"/>
                      </a:pPr>
                      <a:r>
                        <a:rPr lang="en-US" sz="1600" kern="1200" dirty="0">
                          <a:solidFill>
                            <a:schemeClr val="dk1"/>
                          </a:solidFill>
                          <a:effectLst/>
                          <a:latin typeface="+mn-lt"/>
                          <a:ea typeface="+mn-ea"/>
                          <a:cs typeface="+mn-cs"/>
                        </a:rPr>
                        <a:t>soil conservation, </a:t>
                      </a:r>
                    </a:p>
                    <a:p>
                      <a:pPr marL="285750" indent="-285750">
                        <a:buFont typeface="Arial" panose="020B0604020202020204" pitchFamily="34" charset="0"/>
                        <a:buChar char="•"/>
                      </a:pPr>
                      <a:r>
                        <a:rPr lang="en-US" sz="1600" kern="1200" dirty="0">
                          <a:solidFill>
                            <a:schemeClr val="dk1"/>
                          </a:solidFill>
                          <a:effectLst/>
                          <a:latin typeface="+mn-lt"/>
                          <a:ea typeface="+mn-ea"/>
                          <a:cs typeface="+mn-cs"/>
                        </a:rPr>
                        <a:t>water harvesting, </a:t>
                      </a:r>
                    </a:p>
                    <a:p>
                      <a:pPr marL="285750" indent="-285750">
                        <a:buFont typeface="Arial" panose="020B0604020202020204" pitchFamily="34" charset="0"/>
                        <a:buChar char="•"/>
                      </a:pPr>
                      <a:r>
                        <a:rPr lang="en-US" sz="1600" kern="1200" dirty="0">
                          <a:solidFill>
                            <a:schemeClr val="dk1"/>
                          </a:solidFill>
                          <a:effectLst/>
                          <a:latin typeface="+mn-lt"/>
                          <a:ea typeface="+mn-ea"/>
                          <a:cs typeface="+mn-cs"/>
                        </a:rPr>
                        <a:t>crop optimization and </a:t>
                      </a:r>
                    </a:p>
                    <a:p>
                      <a:pPr marL="285750" indent="-285750">
                        <a:buFont typeface="Arial" panose="020B0604020202020204" pitchFamily="34" charset="0"/>
                        <a:buChar char="•"/>
                      </a:pPr>
                      <a:r>
                        <a:rPr lang="en-US" sz="1600" kern="1200" dirty="0">
                          <a:solidFill>
                            <a:schemeClr val="dk1"/>
                          </a:solidFill>
                          <a:effectLst/>
                          <a:latin typeface="+mn-lt"/>
                          <a:ea typeface="+mn-ea"/>
                          <a:cs typeface="+mn-cs"/>
                        </a:rPr>
                        <a:t>agro </a:t>
                      </a:r>
                      <a:r>
                        <a:rPr lang="en-US" sz="1600" kern="1200" dirty="0" smtClean="0">
                          <a:solidFill>
                            <a:schemeClr val="dk1"/>
                          </a:solidFill>
                          <a:effectLst/>
                          <a:latin typeface="+mn-lt"/>
                          <a:ea typeface="+mn-ea"/>
                          <a:cs typeface="+mn-cs"/>
                        </a:rPr>
                        <a:t>-forestry</a:t>
                      </a:r>
                      <a:endParaRPr lang="en-US" sz="1600" kern="1200" dirty="0">
                        <a:solidFill>
                          <a:schemeClr val="dk1"/>
                        </a:solidFill>
                        <a:effectLst/>
                        <a:latin typeface="+mn-lt"/>
                        <a:ea typeface="+mn-ea"/>
                        <a:cs typeface="+mn-cs"/>
                      </a:endParaRPr>
                    </a:p>
                  </a:txBody>
                  <a:tcPr/>
                </a:tc>
                <a:tc>
                  <a:txBody>
                    <a:bodyPr/>
                    <a:lstStyle/>
                    <a:p>
                      <a:pPr marL="0" indent="0">
                        <a:buFont typeface="Arial" panose="020B0604020202020204" pitchFamily="34" charset="0"/>
                        <a:buNone/>
                      </a:pPr>
                      <a:r>
                        <a:rPr lang="en-US" sz="1600" b="1" kern="1200" dirty="0">
                          <a:solidFill>
                            <a:schemeClr val="dk1"/>
                          </a:solidFill>
                          <a:effectLst/>
                          <a:latin typeface="+mn-lt"/>
                          <a:ea typeface="+mn-ea"/>
                          <a:cs typeface="+mn-cs"/>
                        </a:rPr>
                        <a:t>Training</a:t>
                      </a:r>
                      <a:r>
                        <a:rPr lang="en-US" sz="1600" b="1" kern="1200" baseline="0" dirty="0">
                          <a:solidFill>
                            <a:schemeClr val="dk1"/>
                          </a:solidFill>
                          <a:effectLst/>
                          <a:latin typeface="+mn-lt"/>
                          <a:ea typeface="+mn-ea"/>
                          <a:cs typeface="+mn-cs"/>
                        </a:rPr>
                        <a:t> and capacity building</a:t>
                      </a:r>
                    </a:p>
                    <a:p>
                      <a:pPr marL="0" indent="0">
                        <a:buFont typeface="Arial" panose="020B0604020202020204" pitchFamily="34" charset="0"/>
                        <a:buNone/>
                      </a:pPr>
                      <a:r>
                        <a:rPr lang="en-US" sz="1600" b="1" kern="1200" baseline="0" dirty="0">
                          <a:solidFill>
                            <a:schemeClr val="dk1"/>
                          </a:solidFill>
                          <a:effectLst/>
                          <a:latin typeface="+mn-lt"/>
                          <a:ea typeface="+mn-ea"/>
                          <a:cs typeface="+mn-cs"/>
                        </a:rPr>
                        <a:t>Agriculture extension</a:t>
                      </a:r>
                    </a:p>
                    <a:p>
                      <a:pPr marL="0" indent="0">
                        <a:buFont typeface="Arial" panose="020B0604020202020204" pitchFamily="34" charset="0"/>
                        <a:buNone/>
                      </a:pPr>
                      <a:r>
                        <a:rPr lang="en-US" sz="1600" b="1" kern="1200" baseline="0" dirty="0">
                          <a:solidFill>
                            <a:schemeClr val="dk1"/>
                          </a:solidFill>
                          <a:effectLst/>
                          <a:latin typeface="+mn-lt"/>
                          <a:ea typeface="+mn-ea"/>
                          <a:cs typeface="+mn-cs"/>
                        </a:rPr>
                        <a:t>Marketing of farm produce</a:t>
                      </a:r>
                    </a:p>
                    <a:p>
                      <a:pPr marL="0" indent="0">
                        <a:buFont typeface="Arial" panose="020B0604020202020204" pitchFamily="34" charset="0"/>
                        <a:buNone/>
                      </a:pPr>
                      <a:r>
                        <a:rPr lang="en-US" sz="1600" b="1" kern="1200" baseline="0" dirty="0" err="1">
                          <a:solidFill>
                            <a:schemeClr val="dk1"/>
                          </a:solidFill>
                          <a:effectLst/>
                          <a:latin typeface="+mn-lt"/>
                          <a:ea typeface="+mn-ea"/>
                          <a:cs typeface="+mn-cs"/>
                        </a:rPr>
                        <a:t>Kissan</a:t>
                      </a:r>
                      <a:r>
                        <a:rPr lang="en-US" sz="1600" b="1" kern="1200" baseline="0" dirty="0">
                          <a:solidFill>
                            <a:schemeClr val="dk1"/>
                          </a:solidFill>
                          <a:effectLst/>
                          <a:latin typeface="+mn-lt"/>
                          <a:ea typeface="+mn-ea"/>
                          <a:cs typeface="+mn-cs"/>
                        </a:rPr>
                        <a:t> </a:t>
                      </a:r>
                      <a:r>
                        <a:rPr lang="en-US" sz="1600" b="1" kern="1200" baseline="0" dirty="0" err="1">
                          <a:solidFill>
                            <a:schemeClr val="dk1"/>
                          </a:solidFill>
                          <a:effectLst/>
                          <a:latin typeface="+mn-lt"/>
                          <a:ea typeface="+mn-ea"/>
                          <a:cs typeface="+mn-cs"/>
                        </a:rPr>
                        <a:t>Nursary</a:t>
                      </a:r>
                      <a:endParaRPr lang="en-US" sz="1600" b="1" kern="1200" dirty="0">
                        <a:solidFill>
                          <a:schemeClr val="dk1"/>
                        </a:solidFill>
                        <a:effectLst/>
                        <a:latin typeface="+mn-lt"/>
                        <a:ea typeface="+mn-ea"/>
                        <a:cs typeface="+mn-cs"/>
                      </a:endParaRPr>
                    </a:p>
                    <a:p>
                      <a:pPr marL="0" indent="0">
                        <a:buFont typeface="Arial" panose="020B0604020202020204" pitchFamily="34" charset="0"/>
                        <a:buNone/>
                      </a:pPr>
                      <a:endParaRPr lang="en-US" sz="1600" b="1" kern="1200" dirty="0">
                        <a:solidFill>
                          <a:schemeClr val="dk1"/>
                        </a:solidFill>
                        <a:effectLst/>
                        <a:latin typeface="+mn-lt"/>
                        <a:ea typeface="+mn-ea"/>
                        <a:cs typeface="+mn-cs"/>
                      </a:endParaRPr>
                    </a:p>
                  </a:txBody>
                  <a:tcPr/>
                </a:tc>
                <a:extLst>
                  <a:ext uri="{0D108BD9-81ED-4DB2-BD59-A6C34878D82A}">
                    <a16:rowId xmlns:a16="http://schemas.microsoft.com/office/drawing/2014/main" xmlns="" val="3627674727"/>
                  </a:ext>
                </a:extLst>
              </a:tr>
              <a:tr h="6807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effectLst/>
                          <a:latin typeface="+mn-lt"/>
                          <a:ea typeface="+mn-ea"/>
                          <a:cs typeface="+mn-cs"/>
                        </a:rPr>
                        <a:t>Sustainable livelihoods</a:t>
                      </a:r>
                    </a:p>
                  </a:txBody>
                  <a:tcPr/>
                </a:tc>
                <a:tc>
                  <a:txBody>
                    <a:bodyPr/>
                    <a:lstStyle/>
                    <a:p>
                      <a:pPr marL="0" indent="0">
                        <a:buFont typeface="Arial" panose="020B0604020202020204" pitchFamily="34" charset="0"/>
                        <a:buNone/>
                      </a:pPr>
                      <a:r>
                        <a:rPr lang="en-US" sz="1600" b="1" kern="1200" dirty="0" smtClean="0">
                          <a:solidFill>
                            <a:schemeClr val="dk1"/>
                          </a:solidFill>
                          <a:effectLst/>
                          <a:latin typeface="+mn-lt"/>
                          <a:ea typeface="+mn-ea"/>
                          <a:cs typeface="+mn-cs"/>
                        </a:rPr>
                        <a:t>Fruit orchard development</a:t>
                      </a:r>
                      <a:endParaRPr lang="en-US" sz="1600" b="1" kern="1200" dirty="0">
                        <a:solidFill>
                          <a:schemeClr val="dk1"/>
                        </a:solidFill>
                        <a:effectLst/>
                        <a:latin typeface="+mn-lt"/>
                        <a:ea typeface="+mn-ea"/>
                        <a:cs typeface="+mn-cs"/>
                      </a:endParaRPr>
                    </a:p>
                  </a:txBody>
                  <a:tcPr/>
                </a:tc>
                <a:tc>
                  <a:txBody>
                    <a:bodyPr/>
                    <a:lstStyle/>
                    <a:p>
                      <a:pPr marL="0" indent="0">
                        <a:buFont typeface="Arial" panose="020B0604020202020204" pitchFamily="34" charset="0"/>
                        <a:buNone/>
                      </a:pPr>
                      <a:endParaRPr lang="en-US" sz="1600" b="1" kern="1200" dirty="0">
                        <a:solidFill>
                          <a:schemeClr val="dk1"/>
                        </a:solidFill>
                        <a:effectLst/>
                        <a:latin typeface="+mn-lt"/>
                        <a:ea typeface="+mn-ea"/>
                        <a:cs typeface="+mn-cs"/>
                      </a:endParaRPr>
                    </a:p>
                  </a:txBody>
                  <a:tcPr/>
                </a:tc>
                <a:extLst>
                  <a:ext uri="{0D108BD9-81ED-4DB2-BD59-A6C34878D82A}">
                    <a16:rowId xmlns:a16="http://schemas.microsoft.com/office/drawing/2014/main" xmlns="" val="1985822676"/>
                  </a:ext>
                </a:extLst>
              </a:tr>
              <a:tr h="914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effectLst/>
                          <a:latin typeface="+mn-lt"/>
                          <a:ea typeface="+mn-ea"/>
                          <a:cs typeface="+mn-cs"/>
                        </a:rPr>
                        <a:t>Improved ecological balance and bio-diversity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600" kern="1200" dirty="0">
                        <a:solidFill>
                          <a:schemeClr val="dk1"/>
                        </a:solidFill>
                        <a:effectLst/>
                        <a:latin typeface="+mn-lt"/>
                        <a:ea typeface="+mn-ea"/>
                        <a:cs typeface="+mn-cs"/>
                      </a:endParaRPr>
                    </a:p>
                  </a:txBody>
                  <a:tcPr/>
                </a:tc>
                <a:tc>
                  <a:txBody>
                    <a:bodyPr/>
                    <a:lstStyle/>
                    <a:p>
                      <a:pPr marL="0" indent="0">
                        <a:buFont typeface="Arial" panose="020B0604020202020204" pitchFamily="34" charset="0"/>
                        <a:buNone/>
                      </a:pPr>
                      <a:r>
                        <a:rPr lang="en-US" sz="1600" b="1" kern="1200" dirty="0" smtClean="0">
                          <a:solidFill>
                            <a:schemeClr val="dk1"/>
                          </a:solidFill>
                          <a:effectLst/>
                          <a:latin typeface="+mn-lt"/>
                          <a:ea typeface="+mn-ea"/>
                          <a:cs typeface="+mn-cs"/>
                        </a:rPr>
                        <a:t>Ecosystem</a:t>
                      </a:r>
                      <a:r>
                        <a:rPr lang="en-US" sz="1600" b="1" kern="1200" baseline="0" dirty="0" smtClean="0">
                          <a:solidFill>
                            <a:schemeClr val="dk1"/>
                          </a:solidFill>
                          <a:effectLst/>
                          <a:latin typeface="+mn-lt"/>
                          <a:ea typeface="+mn-ea"/>
                          <a:cs typeface="+mn-cs"/>
                        </a:rPr>
                        <a:t> management</a:t>
                      </a:r>
                      <a:endParaRPr lang="en-US" sz="1600" b="1" kern="1200" dirty="0">
                        <a:solidFill>
                          <a:schemeClr val="dk1"/>
                        </a:solidFill>
                        <a:effectLst/>
                        <a:latin typeface="+mn-lt"/>
                        <a:ea typeface="+mn-ea"/>
                        <a:cs typeface="+mn-cs"/>
                      </a:endParaRPr>
                    </a:p>
                  </a:txBody>
                  <a:tcPr/>
                </a:tc>
                <a:tc>
                  <a:txBody>
                    <a:bodyPr/>
                    <a:lstStyle/>
                    <a:p>
                      <a:pPr marL="0" indent="0">
                        <a:buFont typeface="Arial" panose="020B0604020202020204" pitchFamily="34" charset="0"/>
                        <a:buNone/>
                      </a:pPr>
                      <a:endParaRPr lang="en-US" sz="1600" b="1" kern="1200" dirty="0">
                        <a:solidFill>
                          <a:schemeClr val="dk1"/>
                        </a:solidFill>
                        <a:effectLst/>
                        <a:latin typeface="+mn-lt"/>
                        <a:ea typeface="+mn-ea"/>
                        <a:cs typeface="+mn-cs"/>
                      </a:endParaRPr>
                    </a:p>
                  </a:txBody>
                  <a:tcPr/>
                </a:tc>
                <a:extLst>
                  <a:ext uri="{0D108BD9-81ED-4DB2-BD59-A6C34878D82A}">
                    <a16:rowId xmlns:a16="http://schemas.microsoft.com/office/drawing/2014/main" xmlns="" val="1348808925"/>
                  </a:ext>
                </a:extLst>
              </a:tr>
              <a:tr h="914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kern="1200" dirty="0">
                          <a:solidFill>
                            <a:schemeClr val="dk1"/>
                          </a:solidFill>
                          <a:effectLst/>
                          <a:latin typeface="+mn-lt"/>
                          <a:ea typeface="+mn-ea"/>
                          <a:cs typeface="+mn-cs"/>
                        </a:rPr>
                        <a:t>Model Village</a:t>
                      </a:r>
                      <a:r>
                        <a:rPr lang="en-IN" sz="1600" kern="1200" baseline="0" dirty="0">
                          <a:solidFill>
                            <a:schemeClr val="dk1"/>
                          </a:solidFill>
                          <a:effectLst/>
                          <a:latin typeface="+mn-lt"/>
                          <a:ea typeface="+mn-ea"/>
                          <a:cs typeface="+mn-cs"/>
                        </a:rPr>
                        <a:t> and Area development Initiatives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N" sz="1600" kern="1200" dirty="0">
                        <a:solidFill>
                          <a:schemeClr val="dk1"/>
                        </a:solidFill>
                        <a:effectLst/>
                        <a:latin typeface="+mn-lt"/>
                        <a:ea typeface="+mn-ea"/>
                        <a:cs typeface="+mn-cs"/>
                      </a:endParaRPr>
                    </a:p>
                  </a:txBody>
                  <a:tcPr/>
                </a:tc>
                <a:tc>
                  <a:txBody>
                    <a:bodyPr/>
                    <a:lstStyle/>
                    <a:p>
                      <a:pPr marL="0" indent="0">
                        <a:buFont typeface="Arial" panose="020B0604020202020204" pitchFamily="34" charset="0"/>
                        <a:buNone/>
                      </a:pPr>
                      <a:r>
                        <a:rPr lang="en-US" sz="1600" b="1" kern="1200" dirty="0" smtClean="0">
                          <a:solidFill>
                            <a:schemeClr val="dk1"/>
                          </a:solidFill>
                          <a:effectLst/>
                          <a:latin typeface="+mn-lt"/>
                          <a:ea typeface="+mn-ea"/>
                          <a:cs typeface="+mn-cs"/>
                        </a:rPr>
                        <a:t>Water, </a:t>
                      </a:r>
                      <a:r>
                        <a:rPr lang="en-US" sz="1600" b="1" kern="1200" dirty="0" err="1" smtClean="0">
                          <a:solidFill>
                            <a:schemeClr val="dk1"/>
                          </a:solidFill>
                          <a:effectLst/>
                          <a:latin typeface="+mn-lt"/>
                          <a:ea typeface="+mn-ea"/>
                          <a:cs typeface="+mn-cs"/>
                        </a:rPr>
                        <a:t>Wadi,Solar</a:t>
                      </a:r>
                      <a:r>
                        <a:rPr lang="en-US" sz="1600" b="1" kern="1200" dirty="0" smtClean="0">
                          <a:solidFill>
                            <a:schemeClr val="dk1"/>
                          </a:solidFill>
                          <a:effectLst/>
                          <a:latin typeface="+mn-lt"/>
                          <a:ea typeface="+mn-ea"/>
                          <a:cs typeface="+mn-cs"/>
                        </a:rPr>
                        <a:t>  Energy, Cement</a:t>
                      </a:r>
                      <a:r>
                        <a:rPr lang="en-US" sz="1600" b="1" kern="1200" baseline="0" dirty="0" smtClean="0">
                          <a:solidFill>
                            <a:schemeClr val="dk1"/>
                          </a:solidFill>
                          <a:effectLst/>
                          <a:latin typeface="+mn-lt"/>
                          <a:ea typeface="+mn-ea"/>
                          <a:cs typeface="+mn-cs"/>
                        </a:rPr>
                        <a:t> Concrete Road, </a:t>
                      </a:r>
                      <a:r>
                        <a:rPr lang="en-US" sz="1600" b="1" kern="1200" baseline="0" dirty="0" err="1" smtClean="0">
                          <a:solidFill>
                            <a:schemeClr val="dk1"/>
                          </a:solidFill>
                          <a:effectLst/>
                          <a:latin typeface="+mn-lt"/>
                          <a:ea typeface="+mn-ea"/>
                          <a:cs typeface="+mn-cs"/>
                        </a:rPr>
                        <a:t>Saniation,T</a:t>
                      </a:r>
                      <a:r>
                        <a:rPr lang="en-US" sz="1600" b="1" kern="1200" baseline="0" dirty="0" smtClean="0">
                          <a:solidFill>
                            <a:schemeClr val="dk1"/>
                          </a:solidFill>
                          <a:effectLst/>
                          <a:latin typeface="+mn-lt"/>
                          <a:ea typeface="+mn-ea"/>
                          <a:cs typeface="+mn-cs"/>
                        </a:rPr>
                        <a:t> </a:t>
                      </a:r>
                      <a:r>
                        <a:rPr lang="en-US" sz="1600" b="1" kern="1200" baseline="0" dirty="0" err="1" smtClean="0">
                          <a:solidFill>
                            <a:schemeClr val="dk1"/>
                          </a:solidFill>
                          <a:effectLst/>
                          <a:latin typeface="+mn-lt"/>
                          <a:ea typeface="+mn-ea"/>
                          <a:cs typeface="+mn-cs"/>
                        </a:rPr>
                        <a:t>ree</a:t>
                      </a:r>
                      <a:r>
                        <a:rPr lang="en-US" sz="1600" b="1" kern="1200" baseline="0" dirty="0" smtClean="0">
                          <a:solidFill>
                            <a:schemeClr val="dk1"/>
                          </a:solidFill>
                          <a:effectLst/>
                          <a:latin typeface="+mn-lt"/>
                          <a:ea typeface="+mn-ea"/>
                          <a:cs typeface="+mn-cs"/>
                        </a:rPr>
                        <a:t> Plantation</a:t>
                      </a:r>
                      <a:endParaRPr lang="en-US" sz="1600" b="1" kern="1200" dirty="0">
                        <a:solidFill>
                          <a:schemeClr val="dk1"/>
                        </a:solidFill>
                        <a:effectLst/>
                        <a:latin typeface="+mn-lt"/>
                        <a:ea typeface="+mn-ea"/>
                        <a:cs typeface="+mn-cs"/>
                      </a:endParaRPr>
                    </a:p>
                  </a:txBody>
                  <a:tcPr/>
                </a:tc>
                <a:tc>
                  <a:txBody>
                    <a:bodyPr/>
                    <a:lstStyle/>
                    <a:p>
                      <a:pPr marL="0" indent="0">
                        <a:buFont typeface="Arial" panose="020B0604020202020204" pitchFamily="34" charset="0"/>
                        <a:buNone/>
                      </a:pPr>
                      <a:endParaRPr lang="en-US" sz="1600" b="1" kern="1200" dirty="0">
                        <a:solidFill>
                          <a:schemeClr val="dk1"/>
                        </a:solidFill>
                        <a:effectLst/>
                        <a:latin typeface="+mn-lt"/>
                        <a:ea typeface="+mn-ea"/>
                        <a:cs typeface="+mn-cs"/>
                      </a:endParaRPr>
                    </a:p>
                  </a:txBody>
                  <a:tcPr/>
                </a:tc>
                <a:extLst>
                  <a:ext uri="{0D108BD9-81ED-4DB2-BD59-A6C34878D82A}">
                    <a16:rowId xmlns:a16="http://schemas.microsoft.com/office/drawing/2014/main" xmlns="" val="936282998"/>
                  </a:ext>
                </a:extLst>
              </a:tr>
            </a:tbl>
          </a:graphicData>
        </a:graphic>
      </p:graphicFrame>
    </p:spTree>
    <p:extLst>
      <p:ext uri="{BB962C8B-B14F-4D97-AF65-F5344CB8AC3E}">
        <p14:creationId xmlns:p14="http://schemas.microsoft.com/office/powerpoint/2010/main" xmlns="" val="15592205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3020</TotalTime>
  <Words>2203</Words>
  <Application>Microsoft Office PowerPoint</Application>
  <PresentationFormat>Custom</PresentationFormat>
  <Paragraphs>223</Paragraphs>
  <Slides>28</Slides>
  <Notes>8</Notes>
  <HiddenSlides>0</HiddenSlides>
  <MMClips>0</MMClips>
  <ScaleCrop>false</ScaleCrop>
  <HeadingPairs>
    <vt:vector size="4" baseType="variant">
      <vt:variant>
        <vt:lpstr>Theme</vt:lpstr>
      </vt:variant>
      <vt:variant>
        <vt:i4>2</vt:i4>
      </vt:variant>
      <vt:variant>
        <vt:lpstr>Slide Titles</vt:lpstr>
      </vt:variant>
      <vt:variant>
        <vt:i4>28</vt:i4>
      </vt:variant>
    </vt:vector>
  </HeadingPairs>
  <TitlesOfParts>
    <vt:vector size="30" baseType="lpstr">
      <vt:lpstr>Office Theme</vt:lpstr>
      <vt:lpstr>1_Office Theme</vt:lpstr>
      <vt:lpstr>     Convergence for development  Integrating   Safe Water Access + Water Harvesting Initiatives + Sustainable livelihood + Improved ecological balance and biodiversity   for model villages and area  development program</vt:lpstr>
      <vt:lpstr>About Haritika</vt:lpstr>
      <vt:lpstr>Project area</vt:lpstr>
      <vt:lpstr>Slide 4</vt:lpstr>
      <vt:lpstr>Slide 5</vt:lpstr>
      <vt:lpstr>Haritika intervention – Conceptual Framework</vt:lpstr>
      <vt:lpstr>Area development approach</vt:lpstr>
      <vt:lpstr>Slide 8</vt:lpstr>
      <vt:lpstr>Objectives and portfolio of activities</vt:lpstr>
      <vt:lpstr>Convergence of activities</vt:lpstr>
      <vt:lpstr>Convergence of projects</vt:lpstr>
      <vt:lpstr>Slide 12</vt:lpstr>
      <vt:lpstr>Community engagement</vt:lpstr>
      <vt:lpstr>Environmental Impact</vt:lpstr>
      <vt:lpstr>Slide 15</vt:lpstr>
      <vt:lpstr>Slide 16</vt:lpstr>
      <vt:lpstr>Slide 17</vt:lpstr>
      <vt:lpstr>Slide 18</vt:lpstr>
      <vt:lpstr>Environmental Impact</vt:lpstr>
      <vt:lpstr>Environmental Impact</vt:lpstr>
      <vt:lpstr>Socio-economic impact</vt:lpstr>
      <vt:lpstr>Socio-economic impact (Contd)</vt:lpstr>
      <vt:lpstr>Institutional sustainability plan</vt:lpstr>
      <vt:lpstr>Financial sustainability of the programme</vt:lpstr>
      <vt:lpstr>Community empowerment and awareness</vt:lpstr>
      <vt:lpstr>Challenges and Haritika approach</vt:lpstr>
      <vt:lpstr>Innovation</vt:lpstr>
      <vt:lpstr>Slide 28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Jayesh Jain</dc:creator>
  <cp:lastModifiedBy>dell</cp:lastModifiedBy>
  <cp:revision>52</cp:revision>
  <dcterms:created xsi:type="dcterms:W3CDTF">2016-11-26T12:57:56Z</dcterms:created>
  <dcterms:modified xsi:type="dcterms:W3CDTF">2017-09-14T13:43:45Z</dcterms:modified>
</cp:coreProperties>
</file>